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08" r:id="rId3"/>
    <p:sldId id="294" r:id="rId4"/>
    <p:sldId id="295" r:id="rId5"/>
    <p:sldId id="312" r:id="rId6"/>
    <p:sldId id="319" r:id="rId7"/>
    <p:sldId id="320" r:id="rId8"/>
    <p:sldId id="296" r:id="rId9"/>
    <p:sldId id="313" r:id="rId10"/>
    <p:sldId id="317" r:id="rId11"/>
    <p:sldId id="314" r:id="rId12"/>
    <p:sldId id="315" r:id="rId13"/>
    <p:sldId id="316" r:id="rId14"/>
    <p:sldId id="318" r:id="rId15"/>
    <p:sldId id="258" r:id="rId16"/>
    <p:sldId id="259" r:id="rId17"/>
    <p:sldId id="276" r:id="rId18"/>
    <p:sldId id="260" r:id="rId19"/>
    <p:sldId id="261" r:id="rId20"/>
    <p:sldId id="262" r:id="rId21"/>
    <p:sldId id="280" r:id="rId22"/>
    <p:sldId id="263" r:id="rId23"/>
    <p:sldId id="277" r:id="rId24"/>
    <p:sldId id="278" r:id="rId25"/>
    <p:sldId id="279" r:id="rId26"/>
    <p:sldId id="264" r:id="rId27"/>
    <p:sldId id="321" r:id="rId28"/>
    <p:sldId id="265" r:id="rId29"/>
    <p:sldId id="281" r:id="rId30"/>
    <p:sldId id="266" r:id="rId31"/>
    <p:sldId id="268" r:id="rId32"/>
    <p:sldId id="269" r:id="rId33"/>
    <p:sldId id="270" r:id="rId34"/>
    <p:sldId id="271" r:id="rId35"/>
    <p:sldId id="275" r:id="rId3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733" autoAdjust="0"/>
  </p:normalViewPr>
  <p:slideViewPr>
    <p:cSldViewPr snapToGrid="0" snapToObjects="1">
      <p:cViewPr>
        <p:scale>
          <a:sx n="125" d="100"/>
          <a:sy n="125" d="100"/>
        </p:scale>
        <p:origin x="2814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4C6CC6-E4A2-4BFF-8054-32FACDC8EE93}" type="datetimeFigureOut">
              <a:rPr lang="ko-KR" altLang="en-US" smtClean="0"/>
              <a:t>2025-11-21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5D23CB-3F08-49CB-8B36-EEC0379DB3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6181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altLang="ko-KR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Dreamer V3</a:t>
            </a:r>
            <a:r>
              <a:rPr lang="ko-KR" altLang="en-US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의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가장 큰 특징이라고 하면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ko-KR" altLang="en-US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사람이 예시를 주지 않아도 오직 자체적인 ‘상상력’과 기본적인 설정만으로도 마인크래프트에서 처음부터 다이아몬드를 수집하는데 성공한 최초의 알고리즘</a:t>
            </a:r>
            <a:endParaRPr lang="en-US" altLang="ko-KR" b="1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just"/>
            <a:r>
              <a:rPr lang="en-US" altLang="ko-KR" b="1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Genie 2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일 겁니다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이건 ‘실체화된 에이전트를 위해서 다양한 훈련 환경을 생성하는데요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하나의 이미지 프롬프트를 사용해서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Genie 2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는 키보드와 마우스로 제어할 수 있는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플레이할 수 있는 가상 세계를 만들어내서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사람이든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AI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시스템이든 모두 사용할 수 있게 해 줍니다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 모델은 장기 기억력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일관된 세계의 생성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그리고 공유된 시작점에서의 반사실적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(Counterfactual)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시뮬레이션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"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만약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~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했다면 어떻게 되었을까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?"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라는 가상의 상황을 모델링하고 탐색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-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을 지원합니다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just"/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이 모델은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아래와 같은 ‘창발적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(Emergent)’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능력을 보여주는데요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캐릭터의 움직임 처리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물리적 역학 시뮬레이션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중력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조명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반사 등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물체 및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NPC (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비 플레이어 캐릭터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와의 상호작용 모델링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SIMA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같은 에이전트와 페어링했을 때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Genie 2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는 지시 이행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(Instruction-following)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을 테스트할 새로운 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3D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시나리오를 생성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에이전트가 자연어 명령으로 새로운 환경에서 탐색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행동할 수 있게 해 줍니다</a:t>
            </a:r>
            <a:r>
              <a:rPr lang="en-US" altLang="ko-K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</a:t>
            </a:r>
            <a:endParaRPr lang="ko-KR" altLang="en-US" b="0" i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ko-KR" altLang="en-US" b="1"/>
              <a:t>비유로 이해하기</a:t>
            </a:r>
            <a:r>
              <a:rPr lang="en-US" altLang="ko-KR" b="1"/>
              <a:t>: </a:t>
            </a:r>
            <a:r>
              <a:rPr lang="ko-KR" altLang="en-US" b="1"/>
              <a:t>게임 속 </a:t>
            </a:r>
            <a:r>
              <a:rPr lang="en-US" altLang="ko-KR" b="1"/>
              <a:t>'</a:t>
            </a:r>
            <a:r>
              <a:rPr lang="ko-KR" altLang="en-US" b="1"/>
              <a:t>미리 보기</a:t>
            </a:r>
            <a:r>
              <a:rPr lang="en-US" altLang="ko-KR" b="1"/>
              <a:t>' </a:t>
            </a:r>
            <a:r>
              <a:rPr lang="ko-KR" altLang="en-US" b="1"/>
              <a:t>기능처럼</a:t>
            </a:r>
          </a:p>
          <a:p>
            <a:r>
              <a:rPr lang="ko-KR" altLang="en-US">
                <a:effectLst/>
              </a:rPr>
              <a:t>상상해 보세요</a:t>
            </a:r>
            <a:r>
              <a:rPr lang="en-US" altLang="ko-KR">
                <a:effectLst/>
              </a:rPr>
              <a:t>. </a:t>
            </a:r>
            <a:r>
              <a:rPr lang="ko-KR" altLang="en-US">
                <a:effectLst/>
              </a:rPr>
              <a:t>당신이 미로 게임을 하는데</a:t>
            </a:r>
            <a:r>
              <a:rPr lang="en-US" altLang="ko-KR">
                <a:effectLst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effectLst/>
              </a:rPr>
              <a:t>기존 로봇</a:t>
            </a:r>
            <a:r>
              <a:rPr lang="en-US" altLang="ko-KR">
                <a:effectLst/>
              </a:rPr>
              <a:t>: </a:t>
            </a:r>
            <a:r>
              <a:rPr lang="ko-KR" altLang="en-US">
                <a:effectLst/>
              </a:rPr>
              <a:t>그냥 훈련된 대로 </a:t>
            </a:r>
            <a:r>
              <a:rPr lang="en-US" altLang="ko-KR">
                <a:effectLst/>
              </a:rPr>
              <a:t>"</a:t>
            </a:r>
            <a:r>
              <a:rPr lang="ko-KR" altLang="en-US">
                <a:effectLst/>
              </a:rPr>
              <a:t>앞으로 가</a:t>
            </a:r>
            <a:r>
              <a:rPr lang="en-US" altLang="ko-KR">
                <a:effectLst/>
              </a:rPr>
              <a:t>, </a:t>
            </a:r>
            <a:r>
              <a:rPr lang="ko-KR" altLang="en-US">
                <a:effectLst/>
              </a:rPr>
              <a:t>좌회전</a:t>
            </a:r>
            <a:r>
              <a:rPr lang="en-US" altLang="ko-KR">
                <a:effectLst/>
              </a:rPr>
              <a:t>, </a:t>
            </a:r>
            <a:r>
              <a:rPr lang="ko-KR" altLang="en-US">
                <a:effectLst/>
              </a:rPr>
              <a:t>우회전</a:t>
            </a:r>
            <a:r>
              <a:rPr lang="en-US" altLang="ko-KR">
                <a:effectLst/>
              </a:rPr>
              <a:t>"</a:t>
            </a:r>
            <a:r>
              <a:rPr lang="ko-KR" altLang="en-US">
                <a:effectLst/>
              </a:rPr>
              <a:t>만 반복 → 장애물 만나면 바로 꼼짝없이 실패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b="1">
                <a:effectLst/>
              </a:rPr>
              <a:t>NWM (Navigation World Model)</a:t>
            </a:r>
            <a:r>
              <a:rPr lang="en-US" altLang="ko-KR">
                <a:effectLst/>
              </a:rPr>
              <a:t>: </a:t>
            </a:r>
            <a:r>
              <a:rPr lang="ko-KR" altLang="en-US">
                <a:effectLst/>
              </a:rPr>
              <a:t>머릿속에서 </a:t>
            </a:r>
            <a:r>
              <a:rPr lang="en-US" altLang="ko-KR">
                <a:effectLst/>
              </a:rPr>
              <a:t>"</a:t>
            </a:r>
            <a:r>
              <a:rPr lang="ko-KR" altLang="en-US">
                <a:effectLst/>
              </a:rPr>
              <a:t>내가 이렇게 가면 어떻게 될까</a:t>
            </a:r>
            <a:r>
              <a:rPr lang="en-US" altLang="ko-KR">
                <a:effectLst/>
              </a:rPr>
              <a:t>?"</a:t>
            </a:r>
            <a:r>
              <a:rPr lang="ko-KR" altLang="en-US">
                <a:effectLst/>
              </a:rPr>
              <a:t>를 </a:t>
            </a:r>
            <a:r>
              <a:rPr lang="ko-KR" altLang="en-US" b="1">
                <a:effectLst/>
              </a:rPr>
              <a:t>영상으로 미리 시뮬레이션</a:t>
            </a:r>
            <a:r>
              <a:rPr lang="ko-KR" altLang="en-US">
                <a:effectLst/>
              </a:rPr>
              <a:t>해 봄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>
                <a:effectLst/>
              </a:rPr>
              <a:t>→ 여러 가능한 길을 가상으로 다 걷어보고</a:t>
            </a:r>
            <a:r>
              <a:rPr lang="en-US" altLang="ko-KR">
                <a:effectLst/>
              </a:rPr>
              <a:t>, → </a:t>
            </a:r>
            <a:r>
              <a:rPr lang="ko-KR" altLang="en-US">
                <a:effectLst/>
              </a:rPr>
              <a:t>목표 사진과 제일 비슷하게 도착하는 길을 고름</a:t>
            </a:r>
          </a:p>
          <a:p>
            <a:r>
              <a:rPr lang="ko-KR" altLang="en-US">
                <a:effectLst/>
              </a:rPr>
              <a:t>이게 바로 </a:t>
            </a:r>
            <a:r>
              <a:rPr lang="en-US" altLang="ko-KR">
                <a:effectLst/>
              </a:rPr>
              <a:t>"World Model(</a:t>
            </a:r>
            <a:r>
              <a:rPr lang="ko-KR" altLang="en-US">
                <a:effectLst/>
              </a:rPr>
              <a:t>세계 모델</a:t>
            </a:r>
            <a:r>
              <a:rPr lang="en-US" altLang="ko-KR">
                <a:effectLst/>
              </a:rPr>
              <a:t>)"</a:t>
            </a:r>
            <a:r>
              <a:rPr lang="ko-KR" altLang="en-US">
                <a:effectLst/>
              </a:rPr>
              <a:t>의 핵심이에요</a:t>
            </a:r>
            <a:r>
              <a:rPr lang="en-US" altLang="ko-KR">
                <a:effectLst/>
              </a:rPr>
              <a:t>. </a:t>
            </a:r>
            <a:r>
              <a:rPr lang="ko-KR" altLang="en-US">
                <a:effectLst/>
              </a:rPr>
              <a:t>실제 세상을 머릿속에 똑같이 복제해서 시뮬레이션하는 거죠</a:t>
            </a:r>
            <a:r>
              <a:rPr lang="en-US" altLang="ko-KR">
                <a:effectLst/>
              </a:rPr>
              <a:t>.</a:t>
            </a:r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5D23CB-3F08-49CB-8B36-EEC0379DB3A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4253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tkarshkanwat.com/writing/betting-against-agents" TargetMode="External"/><Relationship Id="rId2" Type="http://schemas.openxmlformats.org/officeDocument/2006/relationships/hyperlink" Target="https://inferencebysequoia.substack.com/p/the-ai-productivity-paradox-high" TargetMode="Externa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 dirty="0">
                <a:latin typeface="HY중고딕" panose="02030600000101010101" pitchFamily="18" charset="-127"/>
              </a:rPr>
              <a:t>AI Agent </a:t>
            </a:r>
            <a:r>
              <a:rPr dirty="0" err="1">
                <a:latin typeface="HY중고딕" panose="02030600000101010101" pitchFamily="18" charset="-127"/>
              </a:rPr>
              <a:t>세미나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대기업이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적용 실패하는 구조적 이유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0CBA04E-3224-B4B3-FDA6-95B5922E7C88}"/>
              </a:ext>
            </a:extLst>
          </p:cNvPr>
          <p:cNvSpPr txBox="1">
            <a:spLocks/>
          </p:cNvSpPr>
          <p:nvPr/>
        </p:nvSpPr>
        <p:spPr>
          <a:xfrm>
            <a:off x="188553" y="1293485"/>
            <a:ext cx="4144611" cy="341107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1. </a:t>
            </a:r>
            <a:r>
              <a:rPr lang="ko-KR" altLang="en-US" sz="1200">
                <a:ea typeface="HY중고딕" panose="02030600000101010101" pitchFamily="18" charset="-127"/>
              </a:rPr>
              <a:t>학습 격차 </a:t>
            </a:r>
            <a:r>
              <a:rPr lang="en-US" altLang="ko-KR" sz="1200">
                <a:ea typeface="HY중고딕" panose="02030600000101010101" pitchFamily="18" charset="-127"/>
              </a:rPr>
              <a:t>(Learning Gap)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대부분의 엔터프라이즈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정적 도구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사용자 피드백 학습 불가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단순 작업</a:t>
            </a:r>
            <a:r>
              <a:rPr lang="en-US" altLang="ko-KR" sz="1200">
                <a:ea typeface="HY중고딕" panose="02030600000101010101" pitchFamily="18" charset="-127"/>
              </a:rPr>
              <a:t>: ChatGPT / </a:t>
            </a:r>
            <a:r>
              <a:rPr lang="ko-KR" altLang="en-US" sz="1200">
                <a:ea typeface="HY중고딕" panose="02030600000101010101" pitchFamily="18" charset="-127"/>
              </a:rPr>
              <a:t>복잡 작업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여전히 사람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2. </a:t>
            </a:r>
            <a:r>
              <a:rPr lang="ko-KR" altLang="en-US" sz="1200">
                <a:ea typeface="HY중고딕" panose="02030600000101010101" pitchFamily="18" charset="-127"/>
              </a:rPr>
              <a:t>파일럿</a:t>
            </a:r>
            <a:r>
              <a:rPr lang="en-US" altLang="ko-KR" sz="1200">
                <a:ea typeface="HY중고딕" panose="02030600000101010101" pitchFamily="18" charset="-127"/>
              </a:rPr>
              <a:t>-</a:t>
            </a:r>
            <a:r>
              <a:rPr lang="ko-KR" altLang="en-US" sz="1200">
                <a:ea typeface="HY중고딕" panose="02030600000101010101" pitchFamily="18" charset="-127"/>
              </a:rPr>
              <a:t>프로덕션 단절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POC</a:t>
            </a:r>
            <a:r>
              <a:rPr lang="ko-KR" altLang="en-US" sz="1200">
                <a:ea typeface="HY중고딕" panose="02030600000101010101" pitchFamily="18" charset="-127"/>
              </a:rPr>
              <a:t>는 수백 개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전사 배포 성공률 </a:t>
            </a:r>
            <a:r>
              <a:rPr lang="en-US" altLang="ko-KR" sz="1200">
                <a:ea typeface="HY중고딕" panose="02030600000101010101" pitchFamily="18" charset="-127"/>
              </a:rPr>
              <a:t>5% </a:t>
            </a:r>
            <a:r>
              <a:rPr lang="ko-KR" altLang="en-US" sz="1200">
                <a:ea typeface="HY중고딕" panose="02030600000101010101" pitchFamily="18" charset="-127"/>
              </a:rPr>
              <a:t>미만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실제 업무 프로세스와 불일치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인프라</a:t>
            </a:r>
            <a:r>
              <a:rPr lang="en-US" altLang="ko-KR" sz="1200">
                <a:ea typeface="HY중고딕" panose="02030600000101010101" pitchFamily="18" charset="-127"/>
              </a:rPr>
              <a:t>·</a:t>
            </a:r>
            <a:r>
              <a:rPr lang="ko-KR" altLang="en-US" sz="1200">
                <a:ea typeface="HY중고딕" panose="02030600000101010101" pitchFamily="18" charset="-127"/>
              </a:rPr>
              <a:t>규제 문제가 아닌 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ea typeface="HY중고딕" panose="02030600000101010101" pitchFamily="18" charset="-127"/>
              </a:rPr>
              <a:t>워크플로</a:t>
            </a:r>
            <a:r>
              <a:rPr lang="en-US" altLang="ko-KR" sz="1200">
                <a:ea typeface="HY중고딕" panose="02030600000101010101" pitchFamily="18" charset="-127"/>
              </a:rPr>
              <a:t>·</a:t>
            </a:r>
            <a:r>
              <a:rPr lang="ko-KR" altLang="en-US" sz="1200">
                <a:ea typeface="HY중고딕" panose="02030600000101010101" pitchFamily="18" charset="-127"/>
              </a:rPr>
              <a:t>조직 설계 문제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3. </a:t>
            </a:r>
            <a:r>
              <a:rPr lang="ko-KR" altLang="en-US" sz="1200">
                <a:ea typeface="HY중고딕" panose="02030600000101010101" pitchFamily="18" charset="-127"/>
              </a:rPr>
              <a:t>인프라 문제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내부 </a:t>
            </a:r>
            <a:r>
              <a:rPr lang="en-US" altLang="ko-KR" sz="1200">
                <a:ea typeface="HY중고딕" panose="02030600000101010101" pitchFamily="18" charset="-127"/>
              </a:rPr>
              <a:t>IT </a:t>
            </a:r>
            <a:r>
              <a:rPr lang="ko-KR" altLang="en-US" sz="1200">
                <a:ea typeface="HY중고딕" panose="02030600000101010101" pitchFamily="18" charset="-127"/>
              </a:rPr>
              <a:t>시스템의 노후화 및 사일로화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데이터 통합 불가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DC22D98-1421-45A5-EA68-858CD7FD4A65}"/>
              </a:ext>
            </a:extLst>
          </p:cNvPr>
          <p:cNvSpPr txBox="1">
            <a:spLocks/>
          </p:cNvSpPr>
          <p:nvPr/>
        </p:nvSpPr>
        <p:spPr>
          <a:xfrm>
            <a:off x="4572000" y="1293485"/>
            <a:ext cx="4455994" cy="2953969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4. </a:t>
            </a:r>
            <a:r>
              <a:rPr lang="ko-KR" altLang="en-US" sz="1200">
                <a:ea typeface="HY중고딕" panose="02030600000101010101" pitchFamily="18" charset="-127"/>
              </a:rPr>
              <a:t>조직</a:t>
            </a:r>
            <a:r>
              <a:rPr lang="en-US" altLang="ko-KR" sz="1200">
                <a:ea typeface="HY중고딕" panose="02030600000101010101" pitchFamily="18" charset="-127"/>
              </a:rPr>
              <a:t>-</a:t>
            </a:r>
            <a:r>
              <a:rPr lang="ko-KR" altLang="en-US" sz="1200">
                <a:ea typeface="HY중고딕" panose="02030600000101010101" pitchFamily="18" charset="-127"/>
              </a:rPr>
              <a:t>정치적 장벽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여러 조직 간 이해관계 충돌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부서 간 협력 부재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5. </a:t>
            </a:r>
            <a:r>
              <a:rPr lang="ko-KR" altLang="en-US" sz="1200">
                <a:ea typeface="HY중고딕" panose="02030600000101010101" pitchFamily="18" charset="-127"/>
              </a:rPr>
              <a:t>인적 자원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내부 엔지니어링 팀의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회의론 및 변화 거부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코드 생성 도구조차 사용하지 않는 경향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6. </a:t>
            </a:r>
            <a:r>
              <a:rPr lang="ko-KR" altLang="en-US" sz="1200">
                <a:ea typeface="HY중고딕" panose="02030600000101010101" pitchFamily="18" charset="-127"/>
              </a:rPr>
              <a:t>그림자 </a:t>
            </a:r>
            <a:r>
              <a:rPr lang="en-US" altLang="ko-KR" sz="1200">
                <a:ea typeface="HY중고딕" panose="02030600000101010101" pitchFamily="18" charset="-127"/>
              </a:rPr>
              <a:t>AI (Shadow AI) </a:t>
            </a:r>
            <a:r>
              <a:rPr lang="ko-KR" altLang="en-US" sz="1200">
                <a:ea typeface="HY중고딕" panose="02030600000101010101" pitchFamily="18" charset="-127"/>
              </a:rPr>
              <a:t>확산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공식 사내 도구가 불편하고 규제가 강함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직원들이 개인 계정 </a:t>
            </a:r>
            <a:r>
              <a:rPr lang="en-US" altLang="ko-KR" sz="1200">
                <a:ea typeface="HY중고딕" panose="02030600000101010101" pitchFamily="18" charset="-127"/>
              </a:rPr>
              <a:t>GPT·Claude·Gemini</a:t>
            </a:r>
            <a:r>
              <a:rPr lang="ko-KR" altLang="en-US" sz="1200">
                <a:ea typeface="HY중고딕" panose="02030600000101010101" pitchFamily="18" charset="-127"/>
              </a:rPr>
              <a:t>로 실무 처리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숨은 수요가 매우 크다는 강력한 신호</a:t>
            </a:r>
          </a:p>
        </p:txBody>
      </p:sp>
    </p:spTree>
    <p:extLst>
      <p:ext uri="{BB962C8B-B14F-4D97-AF65-F5344CB8AC3E}">
        <p14:creationId xmlns:p14="http://schemas.microsoft.com/office/powerpoint/2010/main" val="6674702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7095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800">
                <a:ea typeface="HY중고딕" panose="02030600000101010101" pitchFamily="18" charset="-127"/>
              </a:rPr>
              <a:t>내부 </a:t>
            </a:r>
            <a:r>
              <a:rPr lang="en-US" altLang="ko-KR" sz="1800">
                <a:ea typeface="HY중고딕" panose="02030600000101010101" pitchFamily="18" charset="-127"/>
              </a:rPr>
              <a:t>IT </a:t>
            </a:r>
            <a:r>
              <a:rPr lang="ko-KR" altLang="en-US" sz="1800">
                <a:ea typeface="HY중고딕" panose="02030600000101010101" pitchFamily="18" charset="-127"/>
              </a:rPr>
              <a:t>시스템의 노후화 및 사일로화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1C7F6CB-731B-9E34-681F-8C954CF4B15E}"/>
              </a:ext>
            </a:extLst>
          </p:cNvPr>
          <p:cNvSpPr txBox="1">
            <a:spLocks/>
          </p:cNvSpPr>
          <p:nvPr/>
        </p:nvSpPr>
        <p:spPr>
          <a:xfrm>
            <a:off x="188552" y="1198081"/>
            <a:ext cx="8444459" cy="3015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서로 다른 부서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시스템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데이터가 독립적으로 존재하며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, 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서로 연결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공유</a:t>
            </a:r>
            <a:r>
              <a:rPr lang="en-US" altLang="ko-KR">
                <a:solidFill>
                  <a:srgbClr val="FF0000"/>
                </a:solidFill>
                <a:ea typeface="HY중고딕" panose="02030600000101010101" pitchFamily="18" charset="-127"/>
              </a:rPr>
              <a:t>·</a:t>
            </a:r>
            <a:r>
              <a:rPr lang="ko-KR" altLang="en-US">
                <a:solidFill>
                  <a:srgbClr val="FF0000"/>
                </a:solidFill>
                <a:ea typeface="HY중고딕" panose="02030600000101010101" pitchFamily="18" charset="-127"/>
              </a:rPr>
              <a:t>통합되지 못한 상태</a:t>
            </a:r>
            <a:endParaRPr lang="ko-KR" altLang="en-US" sz="1400">
              <a:solidFill>
                <a:srgbClr val="FF0000"/>
              </a:solidFill>
              <a:ea typeface="HY중고딕" panose="02030600000101010101" pitchFamily="18" charset="-127"/>
            </a:endParaRP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A088125-8C19-5F32-711F-EA35C4E2DC5C}"/>
              </a:ext>
            </a:extLst>
          </p:cNvPr>
          <p:cNvSpPr txBox="1">
            <a:spLocks/>
          </p:cNvSpPr>
          <p:nvPr/>
        </p:nvSpPr>
        <p:spPr>
          <a:xfrm>
            <a:off x="3613233" y="4562087"/>
            <a:ext cx="1917534" cy="3015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en-US" altLang="ko-KR"/>
              <a:t>&lt; </a:t>
            </a:r>
            <a:r>
              <a:rPr lang="ko-KR" altLang="en-US"/>
              <a:t>사일로화 문제점 </a:t>
            </a:r>
            <a:r>
              <a:rPr lang="en-US" altLang="ko-KR"/>
              <a:t>&gt;</a:t>
            </a:r>
            <a:endParaRPr lang="ko-KR" altLang="en-US" sz="1400">
              <a:ea typeface="HY중고딕" panose="02030600000101010101" pitchFamily="18" charset="-127"/>
            </a:endParaRPr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5DFA8E32-9DB3-1EC1-4583-D38083FD74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74017"/>
              </p:ext>
            </p:extLst>
          </p:nvPr>
        </p:nvGraphicFramePr>
        <p:xfrm>
          <a:off x="350292" y="1764109"/>
          <a:ext cx="8444460" cy="274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8672">
                  <a:extLst>
                    <a:ext uri="{9D8B030D-6E8A-4147-A177-3AD203B41FA5}">
                      <a16:colId xmlns:a16="http://schemas.microsoft.com/office/drawing/2014/main" val="800576333"/>
                    </a:ext>
                  </a:extLst>
                </a:gridCol>
                <a:gridCol w="4010968">
                  <a:extLst>
                    <a:ext uri="{9D8B030D-6E8A-4147-A177-3AD203B41FA5}">
                      <a16:colId xmlns:a16="http://schemas.microsoft.com/office/drawing/2014/main" val="714808984"/>
                    </a:ext>
                  </a:extLst>
                </a:gridCol>
                <a:gridCol w="2814820">
                  <a:extLst>
                    <a:ext uri="{9D8B030D-6E8A-4147-A177-3AD203B41FA5}">
                      <a16:colId xmlns:a16="http://schemas.microsoft.com/office/drawing/2014/main" val="16959272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데이터가 연결되지 않음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품질 데이터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로그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생산 실적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고객 정보가 서로 다른 시스템에 따로 저장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분석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·AI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적용 시 가장 큰 장애물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품질 문제를 분석하려고 해도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로그는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LOT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정보는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B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검사 데이터는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시스템에 있어 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하나로 합치기 어려움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506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중복 작업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수작업 증가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시스템 간 연동이 안 되므로 사람이 중간에서 데이터를 복사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정리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:“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엑셀 붙여넣기 노동”이 조직 전반에 발생</a:t>
                      </a:r>
                    </a:p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19322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일관된 기준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정책 부재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각 시스템이 자체 규칙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형식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정의를 갖고 있어 통합 분석이 불가능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설비 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ID,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제품 코드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시간 스탬프가 서로 다른 형식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760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자동화가 </a:t>
                      </a:r>
                      <a:b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불가능해짐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 AI·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자동보정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자동화 시스템은“전체 프로세스 흐름 단위”로 데이터가 연결되어야 작동하는데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사일로화된 구조에서는 </a:t>
                      </a:r>
                      <a:r>
                        <a:rPr lang="en-US" altLang="ko-KR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200" b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학습하거나 판단할 기반 자체가 부족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2718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82672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Agentic AI 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과대 광고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VS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현실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AEB667-55BE-0C38-0E35-C5D0099190A6}"/>
              </a:ext>
            </a:extLst>
          </p:cNvPr>
          <p:cNvSpPr txBox="1">
            <a:spLocks/>
          </p:cNvSpPr>
          <p:nvPr/>
        </p:nvSpPr>
        <p:spPr>
          <a:xfrm>
            <a:off x="457200" y="1209990"/>
            <a:ext cx="5042549" cy="1649751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완전 자율 다단계 워크플로우 가능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불가능</a:t>
            </a:r>
          </a:p>
          <a:p>
            <a:pPr>
              <a:defRPr sz="1400"/>
            </a:pPr>
            <a:endParaRPr lang="ko-KR" altLang="en-US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ea typeface="HY중고딕" panose="02030600000101010101" pitchFamily="18" charset="-127"/>
              </a:rPr>
              <a:t>: '</a:t>
            </a:r>
            <a:r>
              <a:rPr lang="ko-KR" altLang="en-US" sz="1200">
                <a:ea typeface="HY중고딕" panose="02030600000101010101" pitchFamily="18" charset="-127"/>
              </a:rPr>
              <a:t>거의 안 틀린다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에러율 문제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각 단계 성공률 </a:t>
            </a: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라도 </a:t>
            </a:r>
            <a:r>
              <a:rPr lang="en-US" altLang="ko-KR" sz="1200">
                <a:ea typeface="HY중고딕" panose="02030600000101010101" pitchFamily="18" charset="-127"/>
              </a:rPr>
              <a:t>20</a:t>
            </a:r>
            <a:r>
              <a:rPr lang="ko-KR" altLang="en-US" sz="1200">
                <a:ea typeface="HY중고딕" panose="02030600000101010101" pitchFamily="18" charset="-127"/>
              </a:rPr>
              <a:t>단계면 성공률 </a:t>
            </a:r>
            <a:r>
              <a:rPr lang="en-US" altLang="ko-KR" sz="1200">
                <a:ea typeface="HY중고딕" panose="02030600000101010101" pitchFamily="18" charset="-127"/>
              </a:rPr>
              <a:t>36.8%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ea typeface="HY중고딕" panose="02030600000101010101" pitchFamily="18" charset="-127"/>
              </a:rPr>
              <a:t>프로덕션 요구치 </a:t>
            </a:r>
            <a:r>
              <a:rPr lang="en-US" altLang="ko-KR" sz="1200">
                <a:ea typeface="HY중고딕" panose="02030600000101010101" pitchFamily="18" charset="-127"/>
              </a:rPr>
              <a:t>99.9%+ </a:t>
            </a:r>
            <a:r>
              <a:rPr lang="ko-KR" altLang="en-US" sz="1200">
                <a:ea typeface="HY중고딕" panose="02030600000101010101" pitchFamily="18" charset="-127"/>
              </a:rPr>
              <a:t>불충족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A91275B-41D8-29B9-A654-AB4EAACBB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132" y="2859740"/>
            <a:ext cx="3323342" cy="21694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8CD7E1B-7472-A3FE-21C9-8E231CE00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2521" y="2321855"/>
            <a:ext cx="3543071" cy="231289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4B2427-06A7-0D68-BC75-C373103D589D}"/>
              </a:ext>
            </a:extLst>
          </p:cNvPr>
          <p:cNvSpPr txBox="1"/>
          <p:nvPr/>
        </p:nvSpPr>
        <p:spPr>
          <a:xfrm>
            <a:off x="5405295" y="1209990"/>
            <a:ext cx="34177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과대광고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비용 무시</a:t>
            </a:r>
          </a:p>
          <a:p>
            <a:pPr marL="285750" indent="-285750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현실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토큰 비용 폭증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대화 길어질수록 비용 제곱 증가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- 100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회 길이 대화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인당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rPr>
              <a:t>50~100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달러</a:t>
            </a:r>
          </a:p>
          <a:p>
            <a:pPr lvl="1">
              <a:defRPr sz="1400"/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rPr>
              <a:t>대량 사용자 시 경제성 붕괴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99486A6-1E6D-63B2-0FAC-46D3E344DD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586" y="2535748"/>
            <a:ext cx="753412" cy="199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23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실제 작동하는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Agent System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의 현실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E33CA2-9BCE-9583-F501-69F3FF78362C}"/>
              </a:ext>
            </a:extLst>
          </p:cNvPr>
          <p:cNvSpPr txBox="1">
            <a:spLocks/>
          </p:cNvSpPr>
          <p:nvPr/>
        </p:nvSpPr>
        <p:spPr>
          <a:xfrm>
            <a:off x="457200" y="1229380"/>
            <a:ext cx="5235388" cy="319591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성공 패턴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제한된 도메인 </a:t>
            </a:r>
            <a:r>
              <a:rPr lang="en-US" altLang="ko-KR" sz="1400">
                <a:ea typeface="HY중고딕" panose="02030600000101010101" pitchFamily="18" charset="-127"/>
              </a:rPr>
              <a:t>+ </a:t>
            </a:r>
            <a:r>
              <a:rPr lang="ko-KR" altLang="en-US" sz="1400">
                <a:ea typeface="HY중고딕" panose="02030600000101010101" pitchFamily="18" charset="-127"/>
              </a:rPr>
              <a:t>단계별 사람 검증 필수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대화형 만능 에이전트 불가능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실제 작동하는 시스템의 </a:t>
            </a:r>
            <a:r>
              <a:rPr lang="en-US" altLang="ko-KR" sz="1400">
                <a:ea typeface="HY중고딕" panose="02030600000101010101" pitchFamily="18" charset="-127"/>
              </a:rPr>
              <a:t>70%</a:t>
            </a:r>
            <a:r>
              <a:rPr lang="ko-KR" altLang="en-US" sz="1400">
                <a:ea typeface="HY중고딕" panose="02030600000101010101" pitchFamily="18" charset="-127"/>
              </a:rPr>
              <a:t>는 전통 엔지니어링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대량 정보 요약 </a:t>
            </a:r>
            <a:r>
              <a:rPr lang="en-US" altLang="ko-KR" sz="1400">
                <a:ea typeface="HY중고딕" panose="02030600000101010101" pitchFamily="18" charset="-127"/>
              </a:rPr>
              <a:t>(</a:t>
            </a:r>
            <a:r>
              <a:rPr lang="ko-KR" altLang="en-US" sz="1400">
                <a:ea typeface="HY중고딕" panose="02030600000101010101" pitchFamily="18" charset="-127"/>
              </a:rPr>
              <a:t>상태 추상화</a:t>
            </a:r>
            <a:r>
              <a:rPr lang="en-US" altLang="ko-KR" sz="1400">
                <a:ea typeface="HY중고딕" panose="02030600000101010101" pitchFamily="18" charset="-127"/>
              </a:rPr>
              <a:t>)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툴 실패 시 정보 전달</a:t>
            </a:r>
            <a:r>
              <a:rPr lang="en-US" altLang="ko-KR" sz="1400">
                <a:ea typeface="HY중고딕" panose="02030600000101010101" pitchFamily="18" charset="-127"/>
              </a:rPr>
              <a:t>·</a:t>
            </a:r>
            <a:r>
              <a:rPr lang="ko-KR" altLang="en-US" sz="1400">
                <a:ea typeface="HY중고딕" panose="02030600000101010101" pitchFamily="18" charset="-127"/>
              </a:rPr>
              <a:t>복구 로직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컨텍스트 오염 방지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구조화된 피드백을 통한 의사결정 가능 상태 제공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시사점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'AI</a:t>
            </a:r>
            <a:r>
              <a:rPr lang="ko-KR" altLang="en-US" sz="1400">
                <a:ea typeface="HY중고딕" panose="02030600000101010101" pitchFamily="18" charset="-127"/>
              </a:rPr>
              <a:t>가 전체 스택을 완전 자율 운영</a:t>
            </a:r>
            <a:r>
              <a:rPr lang="en-US" altLang="ko-KR" sz="1400">
                <a:ea typeface="HY중고딕" panose="02030600000101010101" pitchFamily="18" charset="-127"/>
              </a:rPr>
              <a:t>'</a:t>
            </a:r>
            <a:r>
              <a:rPr lang="ko-KR" altLang="en-US" sz="1400">
                <a:ea typeface="HY중고딕" panose="02030600000101010101" pitchFamily="18" charset="-127"/>
              </a:rPr>
              <a:t>은 현실의 벽과 충돌</a:t>
            </a:r>
          </a:p>
        </p:txBody>
      </p:sp>
    </p:spTree>
    <p:extLst>
      <p:ext uri="{BB962C8B-B14F-4D97-AF65-F5344CB8AC3E}">
        <p14:creationId xmlns:p14="http://schemas.microsoft.com/office/powerpoint/2010/main" val="2395917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종합 결론 및 향후 전략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8422F-E609-AB1A-8FB7-D8BC919BA573}"/>
              </a:ext>
            </a:extLst>
          </p:cNvPr>
          <p:cNvSpPr txBox="1"/>
          <p:nvPr/>
        </p:nvSpPr>
        <p:spPr>
          <a:xfrm>
            <a:off x="363169" y="4411333"/>
            <a:ext cx="412814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800">
                <a:latin typeface="HY중고딕" panose="02030600000101010101" pitchFamily="18" charset="-127"/>
                <a:ea typeface="HY중고딕" panose="02030600000101010101" pitchFamily="18" charset="-127"/>
              </a:rPr>
              <a:t>출처 </a:t>
            </a: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800">
                <a:latin typeface="HY중고딕" panose="02030600000101010101" pitchFamily="18" charset="-127"/>
                <a:ea typeface="HY중고딕" panose="02030600000101010101" pitchFamily="18" charset="-127"/>
                <a:hlinkClick r:id="rId2"/>
              </a:rPr>
              <a:t>https://inferencebysequoia.substack.com/p/the-ai-productivity-paradox-high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https://applied-llms.org/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  <a:hlinkClick r:id="rId3"/>
              </a:rPr>
              <a:t>https://utkarshkanwat.com/writing/betting-against-agents</a:t>
            </a:r>
            <a:b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800">
                <a:latin typeface="HY중고딕" panose="02030600000101010101" pitchFamily="18" charset="-127"/>
                <a:ea typeface="HY중고딕" panose="02030600000101010101" pitchFamily="18" charset="-127"/>
              </a:rPr>
              <a:t>https://www.youtube.com/watch?v=DULfEcPR0Gc</a:t>
            </a:r>
            <a:endParaRPr lang="ko-KR" altLang="en-US" sz="8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7A41A3-10A3-6664-793B-3D30CF1C11C0}"/>
              </a:ext>
            </a:extLst>
          </p:cNvPr>
          <p:cNvSpPr txBox="1">
            <a:spLocks/>
          </p:cNvSpPr>
          <p:nvPr/>
        </p:nvSpPr>
        <p:spPr>
          <a:xfrm>
            <a:off x="363168" y="1258646"/>
            <a:ext cx="6010737" cy="3020324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400"/>
            </a:pPr>
            <a:r>
              <a:rPr lang="en-US" altLang="ko-KR" sz="1200" b="1">
                <a:ea typeface="HY중고딕" panose="02030600000101010101" pitchFamily="18" charset="-127"/>
              </a:rPr>
              <a:t>1) </a:t>
            </a:r>
            <a:r>
              <a:rPr lang="ko-KR" altLang="en-US" sz="1200" b="1">
                <a:ea typeface="HY중고딕" panose="02030600000101010101" pitchFamily="18" charset="-127"/>
              </a:rPr>
              <a:t>조직 및 인력 전략 </a:t>
            </a:r>
            <a:r>
              <a:rPr lang="en-US" altLang="ko-KR" sz="1200" b="1">
                <a:ea typeface="HY중고딕" panose="02030600000101010101" pitchFamily="18" charset="-127"/>
              </a:rPr>
              <a:t>(HR &amp; Culture)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Shadow AI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양성화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직원들이 개별적으로 사용하는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활용 패턴 분석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공식 워크플로에 반영하는 </a:t>
            </a:r>
            <a:r>
              <a:rPr lang="en-US" altLang="ko-KR" sz="1200">
                <a:ea typeface="HY중고딕" panose="02030600000101010101" pitchFamily="18" charset="-127"/>
              </a:rPr>
              <a:t>Bottom-up </a:t>
            </a:r>
            <a:r>
              <a:rPr lang="ko-KR" altLang="en-US" sz="1200">
                <a:ea typeface="HY중고딕" panose="02030600000101010101" pitchFamily="18" charset="-127"/>
              </a:rPr>
              <a:t>혁신 유도</a:t>
            </a:r>
          </a:p>
          <a:p>
            <a:pPr marL="0" indent="0">
              <a:buNone/>
              <a:defRPr sz="1400"/>
            </a:pPr>
            <a:r>
              <a:rPr lang="en-US" altLang="ko-KR" sz="1200" b="1">
                <a:ea typeface="HY중고딕" panose="02030600000101010101" pitchFamily="18" charset="-127"/>
              </a:rPr>
              <a:t>2) </a:t>
            </a:r>
            <a:r>
              <a:rPr lang="ko-KR" altLang="en-US" sz="1200" b="1">
                <a:ea typeface="HY중고딕" panose="02030600000101010101" pitchFamily="18" charset="-127"/>
              </a:rPr>
              <a:t>개발 및 도입 전략 </a:t>
            </a:r>
            <a:r>
              <a:rPr lang="en-US" altLang="ko-KR" sz="1200" b="1">
                <a:ea typeface="HY중고딕" panose="02030600000101010101" pitchFamily="18" charset="-127"/>
              </a:rPr>
              <a:t>(Dev &amp; Tech)</a:t>
            </a:r>
          </a:p>
          <a:p>
            <a:pPr marL="0" indent="0">
              <a:buNone/>
              <a:defRPr sz="1400"/>
            </a:pP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Human-in-the-loop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필수화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완전 자율 에이전트 환상 버리기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중요 의사결정 단계에 인간 개입하는 반자동화 시스템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명확한 도구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(Tool) </a:t>
            </a: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중심 설계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만능 대화형 챗봇보다는 특정 업무를 완벽히 수행하는 </a:t>
            </a:r>
            <a:r>
              <a:rPr lang="en-US" altLang="ko-KR" sz="1200">
                <a:ea typeface="HY중고딕" panose="02030600000101010101" pitchFamily="18" charset="-127"/>
              </a:rPr>
              <a:t>‘</a:t>
            </a:r>
            <a:r>
              <a:rPr lang="ko-KR" altLang="en-US" sz="1200">
                <a:ea typeface="HY중고딕" panose="02030600000101010101" pitchFamily="18" charset="-127"/>
              </a:rPr>
              <a:t>스마트 도구</a:t>
            </a:r>
            <a:r>
              <a:rPr lang="en-US" altLang="ko-KR" sz="1200">
                <a:ea typeface="HY중고딕" panose="02030600000101010101" pitchFamily="18" charset="-127"/>
              </a:rPr>
              <a:t>＇</a:t>
            </a:r>
            <a:r>
              <a:rPr lang="ko-KR" altLang="en-US" sz="1200">
                <a:ea typeface="HY중고딕" panose="02030600000101010101" pitchFamily="18" charset="-127"/>
              </a:rPr>
              <a:t>들의 집합</a:t>
            </a:r>
            <a:endParaRPr lang="en-US" altLang="ko-KR" sz="1200">
              <a:ea typeface="HY중고딕" panose="02030600000101010101" pitchFamily="18" charset="-127"/>
            </a:endParaRPr>
          </a:p>
          <a:p>
            <a:pPr marL="0" indent="0">
              <a:buNone/>
              <a:defRPr sz="1400"/>
            </a:pPr>
            <a:r>
              <a:rPr lang="ko-KR" altLang="en-US" sz="1200">
                <a:solidFill>
                  <a:srgbClr val="FF0000"/>
                </a:solidFill>
                <a:ea typeface="HY중고딕" panose="02030600000101010101" pitchFamily="18" charset="-127"/>
              </a:rPr>
              <a:t>전통 엔지니어링 강화</a:t>
            </a: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AI </a:t>
            </a:r>
            <a:r>
              <a:rPr lang="ko-KR" altLang="en-US" sz="1200">
                <a:ea typeface="HY중고딕" panose="02030600000101010101" pitchFamily="18" charset="-127"/>
              </a:rPr>
              <a:t>모델 튜닝보다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실패 시 복구</a:t>
            </a:r>
            <a:r>
              <a:rPr lang="en-US" altLang="ko-KR" sz="1200">
                <a:ea typeface="HY중고딕" panose="02030600000101010101" pitchFamily="18" charset="-127"/>
              </a:rPr>
              <a:t>(Fallback)</a:t>
            </a:r>
            <a:r>
              <a:rPr lang="ko-KR" altLang="en-US" sz="1200">
                <a:ea typeface="HY중고딕" panose="02030600000101010101" pitchFamily="18" charset="-127"/>
              </a:rPr>
              <a:t>와 시스템 안정성 유지에 투자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 b="1">
                <a:ea typeface="HY중고딕" panose="02030600000101010101" pitchFamily="18" charset="-127"/>
              </a:rPr>
              <a:t>3) </a:t>
            </a:r>
            <a:r>
              <a:rPr lang="ko-KR" altLang="en-US" sz="1200" b="1">
                <a:ea typeface="HY중고딕" panose="02030600000101010101" pitchFamily="18" charset="-127"/>
              </a:rPr>
              <a:t>의사결정 방향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FF0000"/>
                </a:solidFill>
                <a:ea typeface="HY중고딕" panose="02030600000101010101" pitchFamily="18" charset="-127"/>
              </a:rPr>
              <a:t>Buy over Build:</a:t>
            </a:r>
            <a:br>
              <a:rPr lang="en-US" altLang="ko-KR" sz="1200">
                <a:ea typeface="HY중고딕" panose="02030600000101010101" pitchFamily="18" charset="-127"/>
              </a:rPr>
            </a:br>
            <a:r>
              <a:rPr lang="en-US" altLang="ko-KR" sz="1200">
                <a:ea typeface="HY중고딕" panose="02030600000101010101" pitchFamily="18" charset="-127"/>
              </a:rPr>
              <a:t>- </a:t>
            </a:r>
            <a:r>
              <a:rPr lang="ko-KR" altLang="en-US" sz="1200">
                <a:ea typeface="HY중고딕" panose="02030600000101010101" pitchFamily="18" charset="-127"/>
              </a:rPr>
              <a:t>내부 정치와 레거시 문제로 자체 개발 난항 시 검증된 </a:t>
            </a:r>
            <a:r>
              <a:rPr lang="en-US" altLang="ko-KR" sz="1200">
                <a:ea typeface="HY중고딕" panose="02030600000101010101" pitchFamily="18" charset="-127"/>
              </a:rPr>
              <a:t>Vertical AI </a:t>
            </a:r>
            <a:r>
              <a:rPr lang="ko-KR" altLang="en-US" sz="1200">
                <a:ea typeface="HY중고딕" panose="02030600000101010101" pitchFamily="18" charset="-127"/>
              </a:rPr>
              <a:t>솔루션 신속 도입</a:t>
            </a:r>
            <a:br>
              <a:rPr lang="en-US" altLang="ko-KR" sz="1200">
                <a:ea typeface="HY중고딕" panose="02030600000101010101" pitchFamily="18" charset="-127"/>
              </a:rPr>
            </a:br>
            <a:br>
              <a:rPr lang="en-US" altLang="ko-KR" sz="1200">
                <a:ea typeface="HY중고딕" panose="02030600000101010101" pitchFamily="18" charset="-127"/>
              </a:rPr>
            </a:br>
            <a:endParaRPr lang="ko-KR" altLang="en-US" sz="1200"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934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-2996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868348"/>
            <a:ext cx="3139440" cy="39497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sz="1600">
                <a:latin typeface="HY중고딕" panose="02030600000101010101" pitchFamily="18" charset="-127"/>
                <a:ea typeface="HY중고딕" panose="02030600000101010101" pitchFamily="18" charset="-127"/>
              </a:rPr>
              <a:t>1.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of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2. AI Agent of 2025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3.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4. 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5. 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6.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7.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8.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 lang="en-US" altLang="ko-KR" sz="1600">
                <a:latin typeface="HY중고딕" panose="02030600000101010101" pitchFamily="18" charset="-127"/>
                <a:ea typeface="HY중고딕" panose="02030600000101010101" pitchFamily="18" charset="-127"/>
              </a:rPr>
              <a:t>9.  </a:t>
            </a:r>
            <a:r>
              <a:rPr 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282C8217-44E7-59D6-4788-33DEDBACCD53}"/>
              </a:ext>
            </a:extLst>
          </p:cNvPr>
          <p:cNvSpPr/>
          <p:nvPr/>
        </p:nvSpPr>
        <p:spPr>
          <a:xfrm>
            <a:off x="3637514" y="1530350"/>
            <a:ext cx="488950" cy="254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화살표: 오른쪽 5">
            <a:extLst>
              <a:ext uri="{FF2B5EF4-FFF2-40B4-BE49-F238E27FC236}">
                <a16:creationId xmlns:a16="http://schemas.microsoft.com/office/drawing/2014/main" id="{3BA1512D-90F6-3896-EC0A-ADC73BD7BDCA}"/>
              </a:ext>
            </a:extLst>
          </p:cNvPr>
          <p:cNvSpPr/>
          <p:nvPr/>
        </p:nvSpPr>
        <p:spPr>
          <a:xfrm rot="8507177">
            <a:off x="3607823" y="2444749"/>
            <a:ext cx="488950" cy="254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D0C75B7B-CEBB-A43B-C511-1C28E6BF9544}"/>
              </a:ext>
            </a:extLst>
          </p:cNvPr>
          <p:cNvSpPr/>
          <p:nvPr/>
        </p:nvSpPr>
        <p:spPr>
          <a:xfrm>
            <a:off x="3677147" y="3177882"/>
            <a:ext cx="488950" cy="254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1580677" y="928718"/>
            <a:ext cx="2669321" cy="1402975"/>
            <a:chOff x="365760" y="1038983"/>
            <a:chExt cx="2931420" cy="1402975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44555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5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World Model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291381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세상의 작동 원리를 이해하고 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모델링하는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종류의 데이터를 학습하여 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세상의 인과관계와 물리 법칙을 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시뮬레이션 환경에서 표현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5970007" y="928718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348309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6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Physical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81694045-38AD-3DBF-6B1D-2024E30E19F1}"/>
              </a:ext>
            </a:extLst>
          </p:cNvPr>
          <p:cNvSpPr/>
          <p:nvPr/>
        </p:nvSpPr>
        <p:spPr>
          <a:xfrm>
            <a:off x="4759986" y="1531545"/>
            <a:ext cx="475130" cy="2540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B25D4A83-7832-CA54-B48A-0DEC0AF7FE5D}"/>
              </a:ext>
            </a:extLst>
          </p:cNvPr>
          <p:cNvGrpSpPr/>
          <p:nvPr/>
        </p:nvGrpSpPr>
        <p:grpSpPr>
          <a:xfrm>
            <a:off x="297509" y="2528652"/>
            <a:ext cx="4763178" cy="2630469"/>
            <a:chOff x="57514" y="2498001"/>
            <a:chExt cx="4763178" cy="2630469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54A1213-0BA7-8414-EAC8-0F58EE2827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14" y="3987395"/>
              <a:ext cx="2311401" cy="7961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A299E973-1C14-1836-2576-E76C9D4F3323}"/>
                </a:ext>
              </a:extLst>
            </p:cNvPr>
            <p:cNvGrpSpPr/>
            <p:nvPr/>
          </p:nvGrpSpPr>
          <p:grpSpPr>
            <a:xfrm>
              <a:off x="210854" y="2527006"/>
              <a:ext cx="2259657" cy="1460389"/>
              <a:chOff x="298284" y="2729851"/>
              <a:chExt cx="2650931" cy="171270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8BA46B81-5DCF-2E94-6E5D-5F07148E3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5760" y="2729851"/>
                <a:ext cx="2464267" cy="1369322"/>
              </a:xfrm>
              <a:prstGeom prst="rect">
                <a:avLst/>
              </a:prstGeom>
            </p:spPr>
          </p:pic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6A81182-83FC-5880-D3A8-C88B793D53DA}"/>
                  </a:ext>
                </a:extLst>
              </p:cNvPr>
              <p:cNvSpPr txBox="1"/>
              <p:nvPr/>
            </p:nvSpPr>
            <p:spPr>
              <a:xfrm>
                <a:off x="298284" y="4135746"/>
                <a:ext cx="2650931" cy="306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l"/>
                <a:r>
                  <a:rPr lang="en-US" altLang="ko-KR" sz="1100">
                    <a:solidFill>
                      <a:srgbClr val="00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  <a:cs typeface="Segoe UI Historic" panose="020B0502040204020203" pitchFamily="34" charset="0"/>
                  </a:rPr>
                  <a:t>&lt;DeepMind’s DreamerV3</a:t>
                </a:r>
                <a:r>
                  <a:rPr lang="en-US" altLang="ko-KR" sz="1100" b="0" i="0">
                    <a:solidFill>
                      <a:srgbClr val="000000"/>
                    </a:solidFill>
                    <a:effectLst/>
                    <a:latin typeface="HY중고딕" panose="02030600000101010101" pitchFamily="18" charset="-127"/>
                    <a:ea typeface="HY중고딕" panose="02030600000101010101" pitchFamily="18" charset="-127"/>
                    <a:cs typeface="Segoe UI Historic" panose="020B0502040204020203" pitchFamily="34" charset="0"/>
                  </a:rPr>
                  <a:t>&gt;</a:t>
                </a:r>
                <a:endParaRPr lang="ko-KR" altLang="en-US" sz="1100" b="0" i="0">
                  <a:solidFill>
                    <a:srgbClr val="000000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endParaRPr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7496742-4B12-4B96-C39B-0885AFB50907}"/>
                </a:ext>
              </a:extLst>
            </p:cNvPr>
            <p:cNvSpPr txBox="1"/>
            <p:nvPr/>
          </p:nvSpPr>
          <p:spPr>
            <a:xfrm>
              <a:off x="287030" y="4716817"/>
              <a:ext cx="1852367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>
                  <a:solidFill>
                    <a:srgbClr val="000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&lt;DeepMind’s Genie2</a:t>
              </a:r>
              <a:r>
                <a:rPr lang="en-US" altLang="ko-KR" sz="1100" b="0" i="0">
                  <a:solidFill>
                    <a:srgbClr val="000000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&gt;</a:t>
              </a:r>
              <a:endParaRPr lang="ko-KR" altLang="en-US" sz="11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454BC9A4-01DC-5BFD-7622-C3A1C97FA8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3851" y="2498001"/>
              <a:ext cx="2178203" cy="1196600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4788F2-6C0B-6764-2562-FA24B5ACCCB1}"/>
                </a:ext>
              </a:extLst>
            </p:cNvPr>
            <p:cNvSpPr txBox="1"/>
            <p:nvPr/>
          </p:nvSpPr>
          <p:spPr>
            <a:xfrm>
              <a:off x="2890186" y="3715784"/>
              <a:ext cx="164553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>
                  <a:solidFill>
                    <a:srgbClr val="000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&lt;NVIDIA’s Cosmos</a:t>
              </a:r>
              <a:r>
                <a:rPr lang="en-US" altLang="ko-KR" sz="1100" b="0" i="0">
                  <a:solidFill>
                    <a:srgbClr val="000000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&gt;</a:t>
              </a:r>
              <a:endParaRPr lang="ko-KR" altLang="en-US" sz="11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0028DA22-AFBE-3D6F-A27C-86341B9BA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642489" y="4015690"/>
              <a:ext cx="2178203" cy="880160"/>
            </a:xfrm>
            <a:prstGeom prst="rect">
              <a:avLst/>
            </a:prstGeom>
          </p:spPr>
        </p:pic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A0235C-D296-5B9D-DF97-094A3DA7D2D5}"/>
                </a:ext>
              </a:extLst>
            </p:cNvPr>
            <p:cNvSpPr txBox="1"/>
            <p:nvPr/>
          </p:nvSpPr>
          <p:spPr>
            <a:xfrm>
              <a:off x="3112024" y="4866860"/>
              <a:ext cx="164553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altLang="ko-KR" sz="1100">
                  <a:solidFill>
                    <a:srgbClr val="000000"/>
                  </a:solidFill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&lt;Meta’s NWM</a:t>
              </a:r>
              <a:r>
                <a:rPr lang="en-US" altLang="ko-KR" sz="1100" b="0" i="0">
                  <a:solidFill>
                    <a:srgbClr val="000000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&gt;</a:t>
              </a:r>
              <a:endParaRPr lang="ko-KR" altLang="en-US" sz="11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6215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4904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통합의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파일럿에서 프로덕션으로의 전환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5F33E4B-09B0-5C9D-8871-343B1A55B043}"/>
              </a:ext>
            </a:extLst>
          </p:cNvPr>
          <p:cNvSpPr txBox="1">
            <a:spLocks/>
          </p:cNvSpPr>
          <p:nvPr/>
        </p:nvSpPr>
        <p:spPr>
          <a:xfrm>
            <a:off x="457200" y="1208390"/>
            <a:ext cx="8229600" cy="247590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2024</a:t>
            </a:r>
            <a:r>
              <a:rPr lang="ko-KR" altLang="en-US" sz="1200">
                <a:ea typeface="HY중고딕" panose="02030600000101010101" pitchFamily="18" charset="-127"/>
              </a:rPr>
              <a:t>년은 생성형 </a:t>
            </a: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가 기업의 핵심 전략으로 자리 잡은 해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지표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관련 지출</a:t>
            </a:r>
            <a:r>
              <a:rPr lang="en-US" altLang="ko-KR" sz="1200">
                <a:ea typeface="HY중고딕" panose="02030600000101010101" pitchFamily="18" charset="-127"/>
              </a:rPr>
              <a:t>: $23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(2023) → $138</a:t>
            </a:r>
            <a:r>
              <a:rPr lang="ko-KR" altLang="en-US" sz="1200">
                <a:ea typeface="HY중고딕" panose="02030600000101010101" pitchFamily="18" charset="-127"/>
              </a:rPr>
              <a:t>억</a:t>
            </a:r>
            <a:r>
              <a:rPr lang="en-US" altLang="ko-KR" sz="1200">
                <a:ea typeface="HY중고딕" panose="02030600000101010101" pitchFamily="18" charset="-127"/>
              </a:rPr>
              <a:t>(2024), 6</a:t>
            </a:r>
            <a:r>
              <a:rPr lang="ko-KR" altLang="en-US" sz="1200">
                <a:ea typeface="HY중고딕" panose="02030600000101010101" pitchFamily="18" charset="-127"/>
              </a:rPr>
              <a:t>배 이상 증가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72%</a:t>
            </a:r>
            <a:r>
              <a:rPr lang="ko-KR" altLang="en-US" sz="1200">
                <a:ea typeface="HY중고딕" panose="02030600000101010101" pitchFamily="18" charset="-127"/>
              </a:rPr>
              <a:t>가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채택 확대 예상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많은 조직이 구현 전략을 명확히 정의하지 못했지만</a:t>
            </a:r>
            <a:r>
              <a:rPr lang="en-US" altLang="ko-KR" sz="1200">
                <a:ea typeface="HY중고딕" panose="02030600000101010101" pitchFamily="18" charset="-127"/>
              </a:rPr>
              <a:t>,</a:t>
            </a:r>
            <a:r>
              <a:rPr lang="ko-KR" altLang="en-US" sz="1200">
                <a:ea typeface="HY중고딕" panose="02030600000101010101" pitchFamily="18" charset="-127"/>
              </a:rPr>
              <a:t>대규모 변화의 초기 단계로 진입 중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예산 조달 방식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60%: </a:t>
            </a:r>
            <a:r>
              <a:rPr lang="ko-KR" altLang="en-US" sz="1200">
                <a:ea typeface="HY중고딕" panose="02030600000101010101" pitchFamily="18" charset="-127"/>
              </a:rPr>
              <a:t>혁신 예산에서 조달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40%: </a:t>
            </a:r>
            <a:r>
              <a:rPr lang="ko-KR" altLang="en-US" sz="1200">
                <a:ea typeface="HY중고딕" panose="02030600000101010101" pitchFamily="18" charset="-127"/>
              </a:rPr>
              <a:t>기존 예산 재배치 </a:t>
            </a:r>
            <a:r>
              <a:rPr lang="en-US" altLang="ko-KR" sz="1200">
                <a:ea typeface="HY중고딕" panose="02030600000101010101" pitchFamily="18" charset="-127"/>
              </a:rPr>
              <a:t>(AI</a:t>
            </a:r>
            <a:r>
              <a:rPr lang="ko-KR" altLang="en-US" sz="1200">
                <a:ea typeface="HY중고딕" panose="02030600000101010101" pitchFamily="18" charset="-127"/>
              </a:rPr>
              <a:t>를 장기 전략으로 편입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$46</a:t>
            </a:r>
            <a:r>
              <a:rPr lang="ko-KR" altLang="en-US" sz="1200">
                <a:ea typeface="HY중고딕" panose="02030600000101010101" pitchFamily="18" charset="-127"/>
              </a:rPr>
              <a:t>억이 생성형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애플리케이션에 투자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전년 대비 </a:t>
            </a:r>
            <a:r>
              <a:rPr lang="en-US" altLang="ko-KR" sz="1200">
                <a:ea typeface="HY중고딕" panose="02030600000101010101" pitchFamily="18" charset="-127"/>
              </a:rPr>
              <a:t>8</a:t>
            </a:r>
            <a:r>
              <a:rPr lang="ko-KR" altLang="en-US" sz="1200">
                <a:ea typeface="HY중고딕" panose="02030600000101010101" pitchFamily="18" charset="-127"/>
              </a:rPr>
              <a:t>배 증가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기업들은 평균 </a:t>
            </a:r>
            <a:r>
              <a:rPr lang="en-US" altLang="ko-KR" sz="1200">
                <a:ea typeface="HY중고딕" panose="02030600000101010101" pitchFamily="18" charset="-127"/>
              </a:rPr>
              <a:t>10</a:t>
            </a:r>
            <a:r>
              <a:rPr lang="ko-KR" altLang="en-US" sz="1200">
                <a:ea typeface="HY중고딕" panose="02030600000101010101" pitchFamily="18" charset="-127"/>
              </a:rPr>
              <a:t>개의 잠재적 활용 사례를 식별하며 도입 속도 증가</a:t>
            </a:r>
          </a:p>
          <a:p>
            <a:pPr>
              <a:defRPr sz="1400"/>
            </a:pPr>
            <a:endParaRPr lang="ko-KR" altLang="en-US" sz="140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B835285-BB87-D58A-D75E-4521954FF400}"/>
              </a:ext>
            </a:extLst>
          </p:cNvPr>
          <p:cNvSpPr txBox="1">
            <a:spLocks/>
          </p:cNvSpPr>
          <p:nvPr/>
        </p:nvSpPr>
        <p:spPr>
          <a:xfrm>
            <a:off x="0" y="4220418"/>
            <a:ext cx="4228265" cy="890267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RAG(</a:t>
            </a:r>
            <a:r>
              <a:rPr lang="ko-KR" altLang="en-US" sz="1200">
                <a:ea typeface="HY중고딕" panose="02030600000101010101" pitchFamily="18" charset="-127"/>
              </a:rPr>
              <a:t>검색 증강 생성</a:t>
            </a:r>
            <a:r>
              <a:rPr lang="en-US" altLang="ko-KR" sz="1200">
                <a:ea typeface="HY중고딕" panose="02030600000101010101" pitchFamily="18" charset="-127"/>
              </a:rPr>
              <a:t>): 51% </a:t>
            </a:r>
            <a:r>
              <a:rPr lang="ko-KR" altLang="en-US" sz="1200">
                <a:ea typeface="HY중고딕" panose="02030600000101010101" pitchFamily="18" charset="-127"/>
              </a:rPr>
              <a:t>채택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미세 조정</a:t>
            </a:r>
            <a:r>
              <a:rPr lang="en-US" altLang="ko-KR" sz="1200">
                <a:ea typeface="HY중고딕" panose="02030600000101010101" pitchFamily="18" charset="-127"/>
              </a:rPr>
              <a:t>: 9%</a:t>
            </a:r>
            <a:r>
              <a:rPr lang="ko-KR" altLang="en-US" sz="1200">
                <a:ea typeface="HY중고딕" panose="02030600000101010101" pitchFamily="18" charset="-127"/>
              </a:rPr>
              <a:t>만 도입 </a:t>
            </a:r>
            <a:r>
              <a:rPr lang="en-US" altLang="ko-KR" sz="1200">
                <a:ea typeface="HY중고딕" panose="02030600000101010101" pitchFamily="18" charset="-127"/>
              </a:rPr>
              <a:t>(</a:t>
            </a:r>
            <a:r>
              <a:rPr lang="ko-KR" altLang="en-US" sz="1200">
                <a:ea typeface="HY중고딕" panose="02030600000101010101" pitchFamily="18" charset="-127"/>
              </a:rPr>
              <a:t>여전히 드물</a:t>
            </a:r>
            <a:r>
              <a:rPr lang="en-US" altLang="ko-KR" sz="1200">
                <a:ea typeface="HY중고딕" panose="02030600000101010101" pitchFamily="18" charset="-127"/>
              </a:rPr>
              <a:t>)</a:t>
            </a:r>
          </a:p>
          <a:p>
            <a:pPr lvl="1">
              <a:buFont typeface="Arial" panose="020B0604020202020204" pitchFamily="34" charset="0"/>
              <a:buChar char="•"/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에이전틱 아키텍처</a:t>
            </a:r>
            <a:r>
              <a:rPr lang="en-US" altLang="ko-KR" sz="1200">
                <a:ea typeface="HY중고딕" panose="02030600000101010101" pitchFamily="18" charset="-127"/>
              </a:rPr>
              <a:t>: 12%</a:t>
            </a:r>
            <a:r>
              <a:rPr lang="ko-KR" altLang="en-US" sz="1200">
                <a:ea typeface="HY중고딕" panose="02030600000101010101" pitchFamily="18" charset="-127"/>
              </a:rPr>
              <a:t>에서 도입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188553" y="3851086"/>
            <a:ext cx="1987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기술 트렌드</a:t>
            </a:r>
          </a:p>
        </p:txBody>
      </p:sp>
    </p:spTree>
    <p:extLst>
      <p:ext uri="{BB962C8B-B14F-4D97-AF65-F5344CB8AC3E}">
        <p14:creationId xmlns:p14="http://schemas.microsoft.com/office/powerpoint/2010/main" val="1181380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741908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주요 사용 사례와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ROI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49CB4-58CD-CFA6-0573-280681EB51B7}"/>
              </a:ext>
            </a:extLst>
          </p:cNvPr>
          <p:cNvSpPr txBox="1"/>
          <p:nvPr/>
        </p:nvSpPr>
        <p:spPr>
          <a:xfrm>
            <a:off x="188553" y="2843902"/>
            <a:ext cx="51643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현황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7EFCC6F-DAF8-930E-4676-D3C1C461CD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8263071"/>
              </p:ext>
            </p:extLst>
          </p:nvPr>
        </p:nvGraphicFramePr>
        <p:xfrm>
          <a:off x="457199" y="1137367"/>
          <a:ext cx="7678959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99583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5179376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Code Copilot(51%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GitHub Copilot, Codeium, Cursor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등으로 개발 생산성 향상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챗봇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(31%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24/7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지원 제공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Aisera, Decagon, Sierra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엔터프라이즈 검색 및 데이터 변환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(28%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사일로 통합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: Glean, Sana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회의 요약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(24%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도입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Fireflies.ai, Otter.ai, Fathom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으로 회의 효율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DF1177-BED6-B7E2-DDBF-6CB8D95088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223268"/>
              </p:ext>
            </p:extLst>
          </p:nvPr>
        </p:nvGraphicFramePr>
        <p:xfrm>
          <a:off x="457198" y="3323793"/>
          <a:ext cx="5623228" cy="1569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1587">
                  <a:extLst>
                    <a:ext uri="{9D8B030D-6E8A-4147-A177-3AD203B41FA5}">
                      <a16:colId xmlns:a16="http://schemas.microsoft.com/office/drawing/2014/main" val="875202009"/>
                    </a:ext>
                  </a:extLst>
                </a:gridCol>
                <a:gridCol w="3651641">
                  <a:extLst>
                    <a:ext uri="{9D8B030D-6E8A-4147-A177-3AD203B41FA5}">
                      <a16:colId xmlns:a16="http://schemas.microsoft.com/office/drawing/2014/main" val="866370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헬스케어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자동화된 의료 문서화 및 환자 관리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Abridge, Notable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235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법률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($3.5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계약 검토 및 소송 준비 자동화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Harvey, Everlaw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9194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금융 서비스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회계 및 규제 준수 개선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Numeric, Rogo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410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defRPr sz="1400"/>
                      </a:pP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미디어 및 엔터테인먼트 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($1</a:t>
                      </a:r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억 지출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>
                          <a:ea typeface="HY중고딕" panose="02030600000101010101" pitchFamily="18" charset="-127"/>
                        </a:rPr>
                        <a:t>콘텐츠 제작 효율 향상</a:t>
                      </a:r>
                      <a:r>
                        <a:rPr lang="en-US" altLang="ko-KR" sz="1200">
                          <a:ea typeface="HY중고딕" panose="02030600000101010101" pitchFamily="18" charset="-127"/>
                        </a:rPr>
                        <a:t>: Runway, Descript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8479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002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19057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C42212-C365-58F3-C474-AB08116B4E0C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추론의 해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– AI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산업화 시대의 도래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6AA62F-31B7-6580-F7F1-159DF0E7401A}"/>
              </a:ext>
            </a:extLst>
          </p:cNvPr>
          <p:cNvSpPr txBox="1"/>
          <p:nvPr/>
        </p:nvSpPr>
        <p:spPr>
          <a:xfrm>
            <a:off x="235275" y="3228124"/>
            <a:ext cx="2881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상업화와 생산성의 급상승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212388"/>
            <a:ext cx="8229600" cy="209146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2025</a:t>
            </a:r>
            <a:r>
              <a:rPr lang="ko-KR" altLang="en-US" sz="1200">
                <a:ea typeface="HY중고딕" panose="02030600000101010101" pitchFamily="18" charset="-127"/>
              </a:rPr>
              <a:t>년은 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  <a:r>
              <a:rPr lang="ko-KR" altLang="en-US" sz="1200">
                <a:ea typeface="HY중고딕" panose="02030600000101010101" pitchFamily="18" charset="-127"/>
              </a:rPr>
              <a:t>추론</a:t>
            </a:r>
            <a:r>
              <a:rPr lang="en-US" altLang="ko-KR" sz="1200">
                <a:ea typeface="HY중고딕" panose="02030600000101010101" pitchFamily="18" charset="-127"/>
              </a:rPr>
              <a:t>(reasoning)</a:t>
            </a:r>
            <a:r>
              <a:rPr lang="ko-KR" altLang="en-US" sz="1200">
                <a:ea typeface="HY중고딕" panose="02030600000101010101" pitchFamily="18" charset="-127"/>
              </a:rPr>
              <a:t>의 해</a:t>
            </a:r>
            <a:r>
              <a:rPr lang="en-US" altLang="ko-KR" sz="1200">
                <a:ea typeface="HY중고딕" panose="02030600000101010101" pitchFamily="18" charset="-127"/>
              </a:rPr>
              <a:t>'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OpenAI·Google·Anthropic·DeepSeek</a:t>
            </a:r>
            <a:r>
              <a:rPr lang="ko-KR" altLang="en-US" sz="1200">
                <a:ea typeface="HY중고딕" panose="02030600000101010101" pitchFamily="18" charset="-127"/>
              </a:rPr>
              <a:t>이 복잡한 사고 과정을 수행하는 모델 공개</a:t>
            </a: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트렌드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OpenAI</a:t>
            </a:r>
            <a:r>
              <a:rPr lang="ko-KR" altLang="en-US" sz="1200">
                <a:ea typeface="HY중고딕" panose="02030600000101010101" pitchFamily="18" charset="-127"/>
              </a:rPr>
              <a:t>가 선두 유지</a:t>
            </a:r>
            <a:r>
              <a:rPr lang="en-US" altLang="ko-KR" sz="1200">
                <a:ea typeface="HY중고딕" panose="02030600000101010101" pitchFamily="18" charset="-127"/>
              </a:rPr>
              <a:t>, </a:t>
            </a:r>
            <a:r>
              <a:rPr lang="ko-KR" altLang="en-US" sz="1200">
                <a:ea typeface="HY중고딕" panose="02030600000101010101" pitchFamily="18" charset="-127"/>
              </a:rPr>
              <a:t>중국의 부상 두드러짐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DeepSeek·Qwen·Kimi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GPT-5 </a:t>
            </a:r>
            <a:r>
              <a:rPr lang="ko-KR" altLang="en-US" sz="1200">
                <a:ea typeface="HY중고딕" panose="02030600000101010101" pitchFamily="18" charset="-127"/>
              </a:rPr>
              <a:t>수준에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글로벌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위 경쟁 구도 형성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산업의 본격적 상업화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주요 기업 연간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미국 기업의 </a:t>
            </a:r>
            <a:r>
              <a:rPr lang="en-US" altLang="ko-KR" sz="1200">
                <a:ea typeface="HY중고딕" panose="02030600000101010101" pitchFamily="18" charset="-127"/>
              </a:rPr>
              <a:t>44%</a:t>
            </a:r>
            <a:r>
              <a:rPr lang="ko-KR" altLang="en-US" sz="1200">
                <a:ea typeface="HY중고딕" panose="02030600000101010101" pitchFamily="18" charset="-127"/>
              </a:rPr>
              <a:t>가 유료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도구 사용 중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4111EC4-6E5E-52C2-3A49-CAB5D2C7E4CA}"/>
              </a:ext>
            </a:extLst>
          </p:cNvPr>
          <p:cNvSpPr txBox="1">
            <a:spLocks/>
          </p:cNvSpPr>
          <p:nvPr/>
        </p:nvSpPr>
        <p:spPr>
          <a:xfrm>
            <a:off x="457200" y="3650852"/>
            <a:ext cx="4995828" cy="140838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의 경제적 실체 본격화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기업 연 매출 </a:t>
            </a:r>
            <a:r>
              <a:rPr lang="en-US" altLang="ko-KR" sz="1200">
                <a:ea typeface="HY중고딕" panose="02030600000101010101" pitchFamily="18" charset="-127"/>
              </a:rPr>
              <a:t>200</a:t>
            </a:r>
            <a:r>
              <a:rPr lang="ko-KR" altLang="en-US" sz="1200">
                <a:ea typeface="HY중고딕" panose="02030600000101010101" pitchFamily="18" charset="-127"/>
              </a:rPr>
              <a:t>억 달러 근접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가격 대비 성능</a:t>
            </a:r>
            <a:r>
              <a:rPr lang="en-US" altLang="ko-KR" sz="1200">
                <a:ea typeface="HY중고딕" panose="02030600000101010101" pitchFamily="18" charset="-127"/>
              </a:rPr>
              <a:t>: 6~8</a:t>
            </a:r>
            <a:r>
              <a:rPr lang="ko-KR" altLang="en-US" sz="1200">
                <a:ea typeface="HY중고딕" panose="02030600000101010101" pitchFamily="18" charset="-127"/>
              </a:rPr>
              <a:t>개월마다 </a:t>
            </a:r>
            <a:r>
              <a:rPr lang="en-US" altLang="ko-KR" sz="1200">
                <a:ea typeface="HY중고딕" panose="02030600000101010101" pitchFamily="18" charset="-127"/>
              </a:rPr>
              <a:t>2</a:t>
            </a:r>
            <a:r>
              <a:rPr lang="ko-KR" altLang="en-US" sz="1200">
                <a:ea typeface="HY중고딕" panose="02030600000101010101" pitchFamily="18" charset="-127"/>
              </a:rPr>
              <a:t>배 개선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도입률 급상승</a:t>
            </a:r>
            <a:r>
              <a:rPr lang="en-US" altLang="ko-KR" sz="12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평균 계약액 </a:t>
            </a:r>
            <a:r>
              <a:rPr lang="en-US" altLang="ko-KR" sz="1200">
                <a:ea typeface="HY중고딕" panose="02030600000101010101" pitchFamily="18" charset="-127"/>
              </a:rPr>
              <a:t>53</a:t>
            </a:r>
            <a:r>
              <a:rPr lang="ko-KR" altLang="en-US" sz="1200">
                <a:ea typeface="HY중고딕" panose="02030600000101010101" pitchFamily="18" charset="-127"/>
              </a:rPr>
              <a:t>만 달러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기반 스타트업 성장 속도</a:t>
            </a:r>
            <a:r>
              <a:rPr lang="en-US" altLang="ko-KR" sz="1200">
                <a:ea typeface="HY중고딕" panose="02030600000101010101" pitchFamily="18" charset="-127"/>
              </a:rPr>
              <a:t>: </a:t>
            </a:r>
            <a:r>
              <a:rPr lang="ko-KR" altLang="en-US" sz="1200">
                <a:ea typeface="HY중고딕" panose="02030600000101010101" pitchFamily="18" charset="-127"/>
              </a:rPr>
              <a:t>일반 기업 대비 </a:t>
            </a:r>
            <a:r>
              <a:rPr lang="en-US" altLang="ko-KR" sz="1200">
                <a:ea typeface="HY중고딕" panose="02030600000101010101" pitchFamily="18" charset="-127"/>
              </a:rPr>
              <a:t>1.5</a:t>
            </a:r>
            <a:r>
              <a:rPr lang="ko-KR" altLang="en-US" sz="1200">
                <a:ea typeface="HY중고딕" panose="02030600000101010101" pitchFamily="18" charset="-127"/>
              </a:rPr>
              <a:t>배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5269479" y="3653392"/>
            <a:ext cx="3614218" cy="14058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실무자 사용 현황 </a:t>
            </a:r>
            <a:r>
              <a:rPr lang="en-US" altLang="ko-KR" sz="1200">
                <a:ea typeface="HY중고딕" panose="02030600000101010101" pitchFamily="18" charset="-127"/>
              </a:rPr>
              <a:t>(1,200</a:t>
            </a:r>
            <a:r>
              <a:rPr lang="ko-KR" altLang="en-US" sz="1200">
                <a:ea typeface="HY중고딕" panose="02030600000101010101" pitchFamily="18" charset="-127"/>
              </a:rPr>
              <a:t>명</a:t>
            </a:r>
            <a:r>
              <a:rPr lang="en-US" altLang="ko-KR" sz="1200">
                <a:ea typeface="HY중고딕" panose="02030600000101010101" pitchFamily="18" charset="-127"/>
              </a:rPr>
              <a:t>+ </a:t>
            </a:r>
            <a:r>
              <a:rPr lang="ko-KR" altLang="en-US" sz="1200">
                <a:ea typeface="HY중고딕" panose="02030600000101010101" pitchFamily="18" charset="-127"/>
              </a:rPr>
              <a:t>조사</a:t>
            </a:r>
            <a:r>
              <a:rPr lang="en-US" altLang="ko-KR" sz="1200">
                <a:ea typeface="HY중고딕" panose="02030600000101010101" pitchFamily="18" charset="-127"/>
              </a:rPr>
              <a:t>):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95%</a:t>
            </a:r>
            <a:r>
              <a:rPr lang="ko-KR" altLang="en-US" sz="1200">
                <a:ea typeface="HY중고딕" panose="02030600000101010101" pitchFamily="18" charset="-127"/>
              </a:rPr>
              <a:t>가 업무나 일상에서 </a:t>
            </a:r>
            <a:r>
              <a:rPr lang="en-US" altLang="ko-KR" sz="1200">
                <a:ea typeface="HY중고딕" panose="02030600000101010101" pitchFamily="18" charset="-127"/>
              </a:rPr>
              <a:t>AI </a:t>
            </a:r>
            <a:r>
              <a:rPr lang="ko-KR" altLang="en-US" sz="1200">
                <a:ea typeface="HY중고딕" panose="02030600000101010101" pitchFamily="18" charset="-127"/>
              </a:rPr>
              <a:t>사용</a:t>
            </a:r>
          </a:p>
          <a:p>
            <a:pPr lvl="1"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76%</a:t>
            </a:r>
            <a:r>
              <a:rPr lang="ko-KR" altLang="en-US" sz="1200">
                <a:ea typeface="HY중고딕" panose="02030600000101010101" pitchFamily="18" charset="-127"/>
              </a:rPr>
              <a:t>가 개인 비용으로 구독</a:t>
            </a:r>
          </a:p>
          <a:p>
            <a:pPr>
              <a:defRPr sz="1400"/>
            </a:pPr>
            <a:r>
              <a:rPr lang="en-US" altLang="ko-KR" sz="1200">
                <a:ea typeface="HY중고딕" panose="02030600000101010101" pitchFamily="18" charset="-127"/>
              </a:rPr>
              <a:t>AI</a:t>
            </a:r>
            <a:r>
              <a:rPr lang="ko-KR" altLang="en-US" sz="1200">
                <a:ea typeface="HY중고딕" panose="02030600000101010101" pitchFamily="18" charset="-127"/>
              </a:rPr>
              <a:t>는 보편적 생산성 향상 수단으로 자리잡음</a:t>
            </a:r>
            <a:endParaRPr lang="en-US" altLang="ko-KR" sz="12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200">
                <a:ea typeface="HY중고딕" panose="02030600000101010101" pitchFamily="18" charset="-127"/>
              </a:rPr>
              <a:t>기업의 </a:t>
            </a:r>
            <a:r>
              <a:rPr lang="en-US" altLang="ko-KR" sz="1200">
                <a:ea typeface="HY중고딕" panose="02030600000101010101" pitchFamily="18" charset="-127"/>
              </a:rPr>
              <a:t>63%</a:t>
            </a:r>
            <a:r>
              <a:rPr lang="ko-KR" altLang="en-US" sz="1200">
                <a:ea typeface="HY중고딕" panose="02030600000101010101" pitchFamily="18" charset="-127"/>
              </a:rPr>
              <a:t>가 </a:t>
            </a:r>
            <a:r>
              <a:rPr lang="en-US" altLang="ko-KR" sz="1200">
                <a:ea typeface="HY중고딕" panose="02030600000101010101" pitchFamily="18" charset="-127"/>
              </a:rPr>
              <a:t>AI Agent</a:t>
            </a:r>
            <a:r>
              <a:rPr lang="ko-KR" altLang="en-US" sz="1200">
                <a:ea typeface="HY중고딕" panose="02030600000101010101" pitchFamily="18" charset="-127"/>
              </a:rPr>
              <a:t>를 </a:t>
            </a:r>
            <a:r>
              <a:rPr lang="en-US" altLang="ko-KR" sz="1200">
                <a:ea typeface="HY중고딕" panose="02030600000101010101" pitchFamily="18" charset="-127"/>
              </a:rPr>
              <a:t>2026</a:t>
            </a:r>
            <a:r>
              <a:rPr lang="ko-KR" altLang="en-US" sz="1200">
                <a:ea typeface="HY중고딕" panose="02030600000101010101" pitchFamily="18" charset="-127"/>
              </a:rPr>
              <a:t>년 내에 매우 중요한 전략으로 보고 있음</a:t>
            </a:r>
          </a:p>
        </p:txBody>
      </p:sp>
    </p:spTree>
    <p:extLst>
      <p:ext uri="{BB962C8B-B14F-4D97-AF65-F5344CB8AC3E}">
        <p14:creationId xmlns:p14="http://schemas.microsoft.com/office/powerpoint/2010/main" val="418662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12" y="-33726"/>
            <a:ext cx="90572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vs 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A62FE16-5831-71A6-A1EB-36F2C912D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" y="765246"/>
            <a:ext cx="8962038" cy="4330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80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12" y="-33726"/>
            <a:ext cx="90572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2024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vs 2025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년 생성형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A213EA1-5A3A-859B-AC41-9F4831612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12" y="765246"/>
            <a:ext cx="8936638" cy="430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6765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93F4C2-09C0-2F16-F16F-9029A370183E}"/>
              </a:ext>
            </a:extLst>
          </p:cNvPr>
          <p:cNvSpPr txBox="1"/>
          <p:nvPr/>
        </p:nvSpPr>
        <p:spPr>
          <a:xfrm>
            <a:off x="188553" y="828671"/>
            <a:ext cx="53111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요약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884AA02-4867-89B7-778D-74BA89E45964}"/>
              </a:ext>
            </a:extLst>
          </p:cNvPr>
          <p:cNvSpPr txBox="1">
            <a:spLocks/>
          </p:cNvSpPr>
          <p:nvPr/>
        </p:nvSpPr>
        <p:spPr>
          <a:xfrm>
            <a:off x="457200" y="1295154"/>
            <a:ext cx="8229600" cy="3177988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HY중고딕" panose="02030600000101010101" pitchFamily="18" charset="-127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최근 </a:t>
            </a:r>
            <a:r>
              <a:rPr lang="en-US" altLang="ko-KR" sz="1400">
                <a:ea typeface="HY중고딕" panose="02030600000101010101" pitchFamily="18" charset="-127"/>
              </a:rPr>
              <a:t>2</a:t>
            </a:r>
            <a:r>
              <a:rPr lang="ko-KR" altLang="en-US" sz="1400">
                <a:ea typeface="HY중고딕" panose="02030600000101010101" pitchFamily="18" charset="-127"/>
              </a:rPr>
              <a:t>년간 기업들의 생성형 </a:t>
            </a:r>
            <a:r>
              <a:rPr lang="en-US" altLang="ko-KR" sz="1400">
                <a:ea typeface="HY중고딕" panose="02030600000101010101" pitchFamily="18" charset="-127"/>
              </a:rPr>
              <a:t>AI(GenAI) </a:t>
            </a:r>
            <a:r>
              <a:rPr lang="ko-KR" altLang="en-US" sz="1400">
                <a:ea typeface="HY중고딕" panose="02030600000101010101" pitchFamily="18" charset="-127"/>
              </a:rPr>
              <a:t>대규모 도입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실질적 생산성 향상과 사업 가치 창출은 극소수</a:t>
            </a:r>
            <a:r>
              <a:rPr lang="en-US" altLang="ko-KR" sz="1400">
                <a:ea typeface="HY중고딕" panose="02030600000101010101" pitchFamily="18" charset="-127"/>
              </a:rPr>
              <a:t>(</a:t>
            </a:r>
            <a:r>
              <a:rPr lang="ko-KR" altLang="en-US" sz="1400">
                <a:ea typeface="HY중고딕" panose="02030600000101010101" pitchFamily="18" charset="-127"/>
              </a:rPr>
              <a:t>약 </a:t>
            </a:r>
            <a:r>
              <a:rPr lang="en-US" altLang="ko-KR" sz="1400">
                <a:ea typeface="HY중고딕" panose="02030600000101010101" pitchFamily="18" charset="-127"/>
              </a:rPr>
              <a:t>5%)</a:t>
            </a:r>
            <a:r>
              <a:rPr lang="ko-KR" altLang="en-US" sz="1400">
                <a:ea typeface="HY중고딕" panose="02030600000101010101" pitchFamily="18" charset="-127"/>
              </a:rPr>
              <a:t>에 한정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도입 실패의 주요 원인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기술력 부족이 아닌 내부 정치</a:t>
            </a:r>
            <a:r>
              <a:rPr lang="en-US" altLang="ko-KR" sz="1400">
                <a:ea typeface="HY중고딕" panose="02030600000101010101" pitchFamily="18" charset="-127"/>
              </a:rPr>
              <a:t>, </a:t>
            </a:r>
            <a:r>
              <a:rPr lang="ko-KR" altLang="en-US" sz="1400">
                <a:ea typeface="HY중고딕" panose="02030600000101010101" pitchFamily="18" charset="-127"/>
              </a:rPr>
              <a:t>레거시 시스템</a:t>
            </a:r>
            <a:r>
              <a:rPr lang="en-US" altLang="ko-KR" sz="1400">
                <a:ea typeface="HY중고딕" panose="02030600000101010101" pitchFamily="18" charset="-127"/>
              </a:rPr>
              <a:t>, </a:t>
            </a:r>
            <a:r>
              <a:rPr lang="ko-KR" altLang="en-US" sz="1400">
                <a:ea typeface="HY중고딕" panose="02030600000101010101" pitchFamily="18" charset="-127"/>
              </a:rPr>
              <a:t>조직 설계 부재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2025</a:t>
            </a:r>
            <a:r>
              <a:rPr lang="ko-KR" altLang="en-US" sz="1400">
                <a:ea typeface="HY중고딕" panose="02030600000101010101" pitchFamily="18" charset="-127"/>
              </a:rPr>
              <a:t>년 </a:t>
            </a:r>
            <a:r>
              <a:rPr lang="en-US" altLang="ko-KR" sz="1400">
                <a:ea typeface="HY중고딕" panose="02030600000101010101" pitchFamily="18" charset="-127"/>
              </a:rPr>
              <a:t>'</a:t>
            </a:r>
            <a:r>
              <a:rPr lang="ko-KR" altLang="en-US" sz="1400">
                <a:ea typeface="HY중고딕" panose="02030600000101010101" pitchFamily="18" charset="-127"/>
              </a:rPr>
              <a:t>완전 자율 </a:t>
            </a:r>
            <a:r>
              <a:rPr lang="en-US" altLang="ko-KR" sz="1400">
                <a:ea typeface="HY중고딕" panose="02030600000101010101" pitchFamily="18" charset="-127"/>
              </a:rPr>
              <a:t>AI </a:t>
            </a:r>
            <a:r>
              <a:rPr lang="ko-KR" altLang="en-US" sz="1400">
                <a:ea typeface="HY중고딕" panose="02030600000101010101" pitchFamily="18" charset="-127"/>
              </a:rPr>
              <a:t>에이전트의 해</a:t>
            </a:r>
            <a:r>
              <a:rPr lang="en-US" altLang="ko-KR" sz="1400">
                <a:ea typeface="HY중고딕" panose="02030600000101010101" pitchFamily="18" charset="-127"/>
              </a:rPr>
              <a:t>' </a:t>
            </a:r>
            <a:r>
              <a:rPr lang="ko-KR" altLang="en-US" sz="1400">
                <a:ea typeface="HY중고딕" panose="02030600000101010101" pitchFamily="18" charset="-127"/>
              </a:rPr>
              <a:t>과대광고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프로덕션급 완전 자율 에이전트는 여전히 실현 불가능</a:t>
            </a:r>
          </a:p>
          <a:p>
            <a:pPr>
              <a:defRPr sz="1400"/>
            </a:pPr>
            <a:endParaRPr lang="ko-KR" altLang="en-US" sz="1400">
              <a:ea typeface="HY중고딕" panose="02030600000101010101" pitchFamily="18" charset="-127"/>
            </a:endParaRPr>
          </a:p>
          <a:p>
            <a:pPr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기술적 현실</a:t>
            </a:r>
            <a:r>
              <a:rPr lang="en-US" altLang="ko-KR" sz="1400">
                <a:ea typeface="HY중고딕" panose="02030600000101010101" pitchFamily="18" charset="-127"/>
              </a:rPr>
              <a:t>:</a:t>
            </a:r>
          </a:p>
          <a:p>
            <a:pPr lvl="1">
              <a:defRPr sz="1400"/>
            </a:pPr>
            <a:r>
              <a:rPr lang="ko-KR" altLang="en-US" sz="1400">
                <a:ea typeface="HY중고딕" panose="02030600000101010101" pitchFamily="18" charset="-127"/>
              </a:rPr>
              <a:t>완전 자율 에이전트는 에러 누적과 비용 문제로 시기상조</a:t>
            </a:r>
          </a:p>
          <a:p>
            <a:pPr lvl="1">
              <a:defRPr sz="1400"/>
            </a:pPr>
            <a:r>
              <a:rPr lang="en-US" altLang="ko-KR" sz="1400">
                <a:ea typeface="HY중고딕" panose="02030600000101010101" pitchFamily="18" charset="-127"/>
              </a:rPr>
              <a:t>'Human-in-the-loop' </a:t>
            </a:r>
            <a:r>
              <a:rPr lang="ko-KR" altLang="en-US" sz="1400">
                <a:ea typeface="HY중고딕" panose="02030600000101010101" pitchFamily="18" charset="-127"/>
              </a:rPr>
              <a:t>기반 도구 설계 필수</a:t>
            </a:r>
          </a:p>
        </p:txBody>
      </p:sp>
    </p:spTree>
    <p:extLst>
      <p:ext uri="{BB962C8B-B14F-4D97-AF65-F5344CB8AC3E}">
        <p14:creationId xmlns:p14="http://schemas.microsoft.com/office/powerpoint/2010/main" val="783031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613764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AI Agent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도입 실패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C1BA515-EB5C-4F73-21D0-326587B00465}"/>
              </a:ext>
            </a:extLst>
          </p:cNvPr>
          <p:cNvGrpSpPr/>
          <p:nvPr/>
        </p:nvGrpSpPr>
        <p:grpSpPr>
          <a:xfrm>
            <a:off x="188553" y="774883"/>
            <a:ext cx="7852788" cy="2452409"/>
            <a:chOff x="188553" y="721093"/>
            <a:chExt cx="7852788" cy="245240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493F4C2-09C0-2F16-F16F-9029A370183E}"/>
                </a:ext>
              </a:extLst>
            </p:cNvPr>
            <p:cNvSpPr txBox="1"/>
            <p:nvPr/>
          </p:nvSpPr>
          <p:spPr>
            <a:xfrm>
              <a:off x="188553" y="721093"/>
              <a:ext cx="58178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MIT Erik Brynjolfsson</a:t>
              </a:r>
              <a:r>
                <a:rPr lang="ko-KR" altLang="en-US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의</a:t>
              </a:r>
              <a:r>
                <a:rPr lang="en-US" altLang="ko-KR" b="0" i="0">
                  <a:solidFill>
                    <a:srgbClr val="363737"/>
                  </a:solidFill>
                  <a:effectLst/>
                  <a:latin typeface="HY중고딕" panose="02030600000101010101" pitchFamily="18" charset="-127"/>
                  <a:ea typeface="HY중고딕" panose="02030600000101010101" pitchFamily="18" charset="-127"/>
                </a:rPr>
                <a:t>“productivity paradox 2.0”</a:t>
              </a:r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390ED527-192A-B640-53AF-A6B92D76BCC8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1058799"/>
              <a:ext cx="7584141" cy="2114703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역사적 사례</a:t>
              </a:r>
              <a:r>
                <a:rPr lang="en-US" altLang="ko-KR" sz="1200">
                  <a:ea typeface="HY중고딕" panose="02030600000101010101" pitchFamily="18" charset="-127"/>
                </a:rPr>
                <a:t>: 1990</a:t>
              </a:r>
              <a:r>
                <a:rPr lang="ko-KR" altLang="en-US" sz="1200">
                  <a:ea typeface="HY중고딕" panose="02030600000101010101" pitchFamily="18" charset="-127"/>
                </a:rPr>
                <a:t>년대 </a:t>
              </a:r>
              <a:r>
                <a:rPr lang="en-US" altLang="ko-KR" sz="1200">
                  <a:ea typeface="HY중고딕" panose="02030600000101010101" pitchFamily="18" charset="-127"/>
                </a:rPr>
                <a:t>PC·IT </a:t>
              </a:r>
              <a:r>
                <a:rPr lang="ko-KR" altLang="en-US" sz="1200">
                  <a:ea typeface="HY중고딕" panose="02030600000101010101" pitchFamily="18" charset="-127"/>
                </a:rPr>
                <a:t>대규모 투자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생산성 지표는 </a:t>
              </a:r>
              <a:r>
                <a:rPr lang="en-US" altLang="ko-KR" sz="1200">
                  <a:ea typeface="HY중고딕" panose="02030600000101010101" pitchFamily="18" charset="-127"/>
                </a:rPr>
                <a:t>10~15</a:t>
              </a:r>
              <a:r>
                <a:rPr lang="ko-KR" altLang="en-US" sz="1200">
                  <a:ea typeface="HY중고딕" panose="02030600000101010101" pitchFamily="18" charset="-127"/>
                </a:rPr>
                <a:t>년간 거의 상승하지 않음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현재 상황</a:t>
              </a:r>
              <a:r>
                <a:rPr lang="en-US" altLang="ko-KR" sz="1200">
                  <a:ea typeface="HY중고딕" panose="02030600000101010101" pitchFamily="18" charset="-127"/>
                </a:rPr>
                <a:t>: '</a:t>
              </a:r>
              <a:r>
                <a:rPr lang="en-US" altLang="ko-KR" sz="1200" b="1">
                  <a:ea typeface="HY중고딕" panose="02030600000101010101" pitchFamily="18" charset="-127"/>
                </a:rPr>
                <a:t>High Adoption, Low Transformation</a:t>
              </a:r>
              <a:r>
                <a:rPr lang="en-US" altLang="ko-KR" sz="1200">
                  <a:ea typeface="HY중고딕" panose="02030600000101010101" pitchFamily="18" charset="-127"/>
                </a:rPr>
                <a:t>'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GenAI </a:t>
              </a:r>
              <a:r>
                <a:rPr lang="ko-KR" altLang="en-US" sz="1200">
                  <a:ea typeface="HY중고딕" panose="02030600000101010101" pitchFamily="18" charset="-127"/>
                </a:rPr>
                <a:t>도입률은 매우 높음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경제 전체 생산성 지표 및 기업 내부 구조 변화는 미미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단순 도입 단계에 머물러 있음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핵심 원인</a:t>
              </a:r>
              <a:r>
                <a:rPr lang="en-US" altLang="ko-KR" sz="1200">
                  <a:ea typeface="HY중고딕" panose="02030600000101010101" pitchFamily="18" charset="-127"/>
                </a:rPr>
                <a:t>: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AI</a:t>
              </a:r>
              <a:r>
                <a:rPr lang="ko-KR" altLang="en-US" sz="1200">
                  <a:ea typeface="HY중고딕" panose="02030600000101010101" pitchFamily="18" charset="-127"/>
                </a:rPr>
                <a:t>는 단독 기술로는 생산성을 끌어올리지 못함</a:t>
              </a:r>
            </a:p>
            <a:p>
              <a:pPr lvl="1">
                <a:defRPr sz="1400"/>
              </a:pPr>
              <a:r>
                <a:rPr lang="en-US" altLang="ko-KR" sz="1200">
                  <a:ea typeface="HY중고딕" panose="02030600000101010101" pitchFamily="18" charset="-127"/>
                </a:rPr>
                <a:t>“</a:t>
              </a:r>
              <a:r>
                <a:rPr lang="ko-KR" altLang="en-US" sz="1200">
                  <a:ea typeface="HY중고딕" panose="02030600000101010101" pitchFamily="18" charset="-127"/>
                </a:rPr>
                <a:t>조직 재설계 </a:t>
              </a:r>
              <a:r>
                <a:rPr lang="en-US" altLang="ko-KR" sz="1200">
                  <a:ea typeface="HY중고딕" panose="02030600000101010101" pitchFamily="18" charset="-127"/>
                </a:rPr>
                <a:t>+ </a:t>
              </a:r>
              <a:r>
                <a:rPr lang="ko-KR" altLang="en-US" sz="1200">
                  <a:ea typeface="HY중고딕" panose="02030600000101010101" pitchFamily="18" charset="-127"/>
                </a:rPr>
                <a:t>업무 프로세스 재구성 </a:t>
              </a:r>
              <a:r>
                <a:rPr lang="en-US" altLang="ko-KR" sz="1200">
                  <a:ea typeface="HY중고딕" panose="02030600000101010101" pitchFamily="18" charset="-127"/>
                </a:rPr>
                <a:t>+ </a:t>
              </a:r>
              <a:r>
                <a:rPr lang="ko-KR" altLang="en-US" sz="1200">
                  <a:ea typeface="HY중고딕" panose="02030600000101010101" pitchFamily="18" charset="-127"/>
                </a:rPr>
                <a:t>직원 스킬 변화</a:t>
              </a:r>
              <a:r>
                <a:rPr lang="en-US" altLang="ko-KR" sz="1200">
                  <a:ea typeface="HY중고딕" panose="02030600000101010101" pitchFamily="18" charset="-127"/>
                </a:rPr>
                <a:t>”</a:t>
              </a:r>
              <a:r>
                <a:rPr lang="ko-KR" altLang="en-US" sz="1200">
                  <a:ea typeface="HY중고딕" panose="02030600000101010101" pitchFamily="18" charset="-127"/>
                </a:rPr>
                <a:t>라는 </a:t>
              </a:r>
              <a:br>
                <a:rPr lang="en-US" altLang="ko-KR" sz="1200">
                  <a:ea typeface="HY중고딕" panose="02030600000101010101" pitchFamily="18" charset="-127"/>
                </a:rPr>
              </a:br>
              <a:r>
                <a:rPr lang="ko-KR" altLang="en-US" sz="1200">
                  <a:ea typeface="HY중고딕" panose="02030600000101010101" pitchFamily="18" charset="-127"/>
                </a:rPr>
                <a:t>보완재와 함께 할 때만 효과 발생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7852129-F4D5-1450-258F-D6691A7166E4}"/>
              </a:ext>
            </a:extLst>
          </p:cNvPr>
          <p:cNvGrpSpPr/>
          <p:nvPr/>
        </p:nvGrpSpPr>
        <p:grpSpPr>
          <a:xfrm>
            <a:off x="188553" y="3385394"/>
            <a:ext cx="4930294" cy="1787247"/>
            <a:chOff x="188553" y="3277814"/>
            <a:chExt cx="4930294" cy="178724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CAFE3EB-A2BE-D138-64D8-8D8907A8106E}"/>
                </a:ext>
              </a:extLst>
            </p:cNvPr>
            <p:cNvSpPr txBox="1"/>
            <p:nvPr/>
          </p:nvSpPr>
          <p:spPr>
            <a:xfrm>
              <a:off x="188553" y="3277814"/>
              <a:ext cx="31821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HY중고딕" panose="02030600000101010101" pitchFamily="18" charset="-127"/>
                  <a:ea typeface="HY중고딕" panose="02030600000101010101" pitchFamily="18" charset="-127"/>
                </a:rPr>
                <a:t>GenAI Divide (95% vs 5%)</a:t>
              </a:r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Content Placeholder 2">
              <a:extLst>
                <a:ext uri="{FF2B5EF4-FFF2-40B4-BE49-F238E27FC236}">
                  <a16:creationId xmlns:a16="http://schemas.microsoft.com/office/drawing/2014/main" id="{1E1D08B9-3B18-0906-E198-D8F468E75C85}"/>
                </a:ext>
              </a:extLst>
            </p:cNvPr>
            <p:cNvSpPr txBox="1">
              <a:spLocks/>
            </p:cNvSpPr>
            <p:nvPr/>
          </p:nvSpPr>
          <p:spPr>
            <a:xfrm>
              <a:off x="457200" y="3620252"/>
              <a:ext cx="4661647" cy="144480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32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8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000" kern="1200">
                  <a:solidFill>
                    <a:schemeClr val="tx1"/>
                  </a:solidFill>
                  <a:latin typeface="HY중고딕" panose="02030600000101010101" pitchFamily="18" charset="-127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성공 기업 </a:t>
              </a:r>
              <a:r>
                <a:rPr lang="en-US" altLang="ko-KR" sz="1200"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ea typeface="HY중고딕" panose="02030600000101010101" pitchFamily="18" charset="-127"/>
                </a:rPr>
                <a:t>약 </a:t>
              </a:r>
              <a:r>
                <a:rPr lang="en-US" altLang="ko-KR" sz="1200">
                  <a:ea typeface="HY중고딕" panose="02030600000101010101" pitchFamily="18" charset="-127"/>
                </a:rPr>
                <a:t>5%):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실질 </a:t>
              </a:r>
              <a:r>
                <a:rPr lang="en-US" altLang="ko-KR" sz="1200">
                  <a:ea typeface="HY중고딕" panose="02030600000101010101" pitchFamily="18" charset="-127"/>
                </a:rPr>
                <a:t>ROI </a:t>
              </a:r>
              <a:r>
                <a:rPr lang="ko-KR" altLang="en-US" sz="1200">
                  <a:ea typeface="HY중고딕" panose="02030600000101010101" pitchFamily="18" charset="-127"/>
                </a:rPr>
                <a:t>발생</a:t>
              </a:r>
              <a:r>
                <a:rPr lang="en-US" altLang="ko-KR" sz="1200"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ea typeface="HY중고딕" panose="02030600000101010101" pitchFamily="18" charset="-127"/>
                </a:rPr>
                <a:t>매출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생산성 개선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학습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기억</a:t>
              </a:r>
              <a:r>
                <a:rPr lang="en-US" altLang="ko-KR" sz="1200">
                  <a:ea typeface="HY중고딕" panose="02030600000101010101" pitchFamily="18" charset="-127"/>
                </a:rPr>
                <a:t>·</a:t>
              </a:r>
              <a:r>
                <a:rPr lang="ko-KR" altLang="en-US" sz="1200">
                  <a:ea typeface="HY중고딕" panose="02030600000101010101" pitchFamily="18" charset="-127"/>
                </a:rPr>
                <a:t>적응이 가능한 에이전트형 시스템 구축</a:t>
              </a:r>
              <a:endParaRPr lang="en-US" altLang="ko-KR" sz="1200">
                <a:ea typeface="HY중고딕" panose="02030600000101010101" pitchFamily="18" charset="-127"/>
              </a:endParaRP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실제 업무 흐름에 깊게 통합</a:t>
              </a:r>
            </a:p>
            <a:p>
              <a:pPr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실패 기업 </a:t>
              </a:r>
              <a:r>
                <a:rPr lang="en-US" altLang="ko-KR" sz="1200"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ea typeface="HY중고딕" panose="02030600000101010101" pitchFamily="18" charset="-127"/>
                </a:rPr>
                <a:t>약 </a:t>
              </a:r>
              <a:r>
                <a:rPr lang="en-US" altLang="ko-KR" sz="1200">
                  <a:ea typeface="HY중고딕" panose="02030600000101010101" pitchFamily="18" charset="-127"/>
                </a:rPr>
                <a:t>95%):</a:t>
              </a:r>
            </a:p>
            <a:p>
              <a:pPr lvl="1">
                <a:defRPr sz="1400"/>
              </a:pPr>
              <a:r>
                <a:rPr lang="ko-KR" altLang="en-US" sz="1200">
                  <a:ea typeface="HY중고딕" panose="02030600000101010101" pitchFamily="18" charset="-127"/>
                </a:rPr>
                <a:t>투자만 하고 성과 없음</a:t>
              </a:r>
              <a:r>
                <a:rPr lang="en-US" altLang="ko-KR" sz="1200">
                  <a:ea typeface="HY중고딕" panose="02030600000101010101" pitchFamily="18" charset="-127"/>
                </a:rPr>
                <a:t>. </a:t>
              </a:r>
              <a:r>
                <a:rPr lang="ko-KR" altLang="en-US" sz="1200">
                  <a:ea typeface="HY중고딕" panose="02030600000101010101" pitchFamily="18" charset="-127"/>
                </a:rPr>
                <a:t>즉</a:t>
              </a:r>
              <a:r>
                <a:rPr lang="en-US" altLang="ko-KR" sz="1200"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ea typeface="HY중고딕" panose="02030600000101010101" pitchFamily="18" charset="-127"/>
                </a:rPr>
                <a:t>기술 도입에 그침</a:t>
              </a: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B33B6CE0-B3FE-F39C-42B1-BB52F3261A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8140" y="1187578"/>
            <a:ext cx="2234347" cy="1427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204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6881</TotalTime>
  <Words>3920</Words>
  <Application>Microsoft Office PowerPoint</Application>
  <PresentationFormat>화면 슬라이드 쇼(16:9)</PresentationFormat>
  <Paragraphs>456</Paragraphs>
  <Slides>35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0" baseType="lpstr">
      <vt:lpstr>HY중고딕</vt:lpstr>
      <vt:lpstr>맑은 고딕</vt:lpstr>
      <vt:lpstr>Arial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178</cp:revision>
  <dcterms:created xsi:type="dcterms:W3CDTF">2013-01-27T09:14:16Z</dcterms:created>
  <dcterms:modified xsi:type="dcterms:W3CDTF">2025-11-21T11:05:07Z</dcterms:modified>
  <cp:category/>
</cp:coreProperties>
</file>